
<file path=[Content_Types].xml><?xml version="1.0" encoding="utf-8"?>
<Types xmlns="http://schemas.openxmlformats.org/package/2006/content-types">
  <Default Extension="png" ContentType="image/png"/>
  <Default Extension="emf" ContentType="image/x-emf"/>
  <Default Extension="wmf" ContentType="image/x-wmf"/>
  <Default Extension="rels" ContentType="application/vnd.openxmlformats-package.relationships+xml"/>
  <Default Extension="xml" ContentType="application/xml"/>
  <Default Extension="fntdata" ContentType="application/x-fontdata"/>
  <Default Extension="pptx" ContentType="application/vnd.openxmlformats-officedocument.presentationml.presentation"/>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7"/>
  </p:notesMasterIdLst>
  <p:sldIdLst>
    <p:sldId id="256" r:id="rId2"/>
    <p:sldId id="257" r:id="rId3"/>
    <p:sldId id="282" r:id="rId4"/>
    <p:sldId id="259" r:id="rId5"/>
    <p:sldId id="269" r:id="rId6"/>
    <p:sldId id="260" r:id="rId7"/>
    <p:sldId id="261" r:id="rId8"/>
    <p:sldId id="262" r:id="rId9"/>
    <p:sldId id="270" r:id="rId10"/>
    <p:sldId id="271" r:id="rId11"/>
    <p:sldId id="273" r:id="rId12"/>
    <p:sldId id="272" r:id="rId13"/>
    <p:sldId id="274" r:id="rId14"/>
    <p:sldId id="276" r:id="rId15"/>
    <p:sldId id="277" r:id="rId16"/>
    <p:sldId id="263" r:id="rId17"/>
    <p:sldId id="264" r:id="rId18"/>
    <p:sldId id="265" r:id="rId19"/>
    <p:sldId id="283" r:id="rId20"/>
    <p:sldId id="275" r:id="rId21"/>
    <p:sldId id="267" r:id="rId22"/>
    <p:sldId id="278" r:id="rId23"/>
    <p:sldId id="279" r:id="rId24"/>
    <p:sldId id="280" r:id="rId25"/>
    <p:sldId id="281" r:id="rId26"/>
  </p:sldIdLst>
  <p:sldSz cx="9144000" cy="5143500" type="screen16x9"/>
  <p:notesSz cx="6858000" cy="9144000"/>
  <p:embeddedFontLst>
    <p:embeddedFont>
      <p:font typeface="Caveat" panose="020B0604020202020204" charset="0"/>
      <p:regular r:id="rId28"/>
      <p:bold r:id="rId2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SSARRAGUE André" initials="ALI" lastIdx="3" clrIdx="0">
    <p:extLst>
      <p:ext uri="{19B8F6BF-5375-455C-9EA6-DF929625EA0E}">
        <p15:presenceInfo xmlns:p15="http://schemas.microsoft.com/office/powerpoint/2012/main" userId="LISSARRAGUE André"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6" d="100"/>
          <a:sy n="106" d="100"/>
        </p:scale>
        <p:origin x="786"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commentAuthors" Target="commentAuthor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11361680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 name="Google Shape;5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2bd51d27e5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2bd51d27e5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302429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bd51d27e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2bd51d27e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80871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2bd51d27e5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2bd51d27e5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04268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bd51d27e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2bd51d27e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44666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2bd51d27e5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2bd51d27e5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512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bd51d27e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2bd51d27e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744218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
        <p:cNvGrpSpPr/>
        <p:nvPr/>
      </p:nvGrpSpPr>
      <p:grpSpPr>
        <a:xfrm>
          <a:off x="0" y="0"/>
          <a:ext cx="0" cy="0"/>
          <a:chOff x="0" y="0"/>
          <a:chExt cx="0" cy="0"/>
        </a:xfrm>
      </p:grpSpPr>
      <p:sp>
        <p:nvSpPr>
          <p:cNvPr id="118" name="Google Shape;118;g12bd51d27e5_0_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9" name="Google Shape;119;g12bd51d27e5_0_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12a807b9a2c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 name="Google Shape;130;g12a807b9a2c_0_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12a807b9a2c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3" name="Google Shape;143;g12a807b9a2c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g12a807b9a2c_0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2" name="Google Shape;152;g12a807b9a2c_0_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12bd51d27e5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2" name="Google Shape;62;g12bd51d27e5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bd51d27e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2bd51d27e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16836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2bd51d27e5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4" name="Google Shape;164;g12bd51d27e5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bd51d27e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2bd51d27e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071180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bd51d27e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2bd51d27e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07265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bd51d27e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2bd51d27e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6344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12bd51d27e5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12bd51d27e5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fr" sz="1750">
                <a:solidFill>
                  <a:schemeClr val="dk1"/>
                </a:solidFill>
              </a:rPr>
              <a:t>Rédaction : Jean-Guy Avelin, Université de Bretagne</a:t>
            </a:r>
            <a:endParaRPr sz="1750">
              <a:solidFill>
                <a:schemeClr val="dk1"/>
              </a:solidFill>
            </a:endParaRPr>
          </a:p>
          <a:p>
            <a:pPr marL="0" lvl="0" indent="0" algn="l" rtl="0">
              <a:spcBef>
                <a:spcPts val="0"/>
              </a:spcBef>
              <a:spcAft>
                <a:spcPts val="0"/>
              </a:spcAft>
              <a:buClr>
                <a:schemeClr val="dk1"/>
              </a:buClr>
              <a:buSzPts val="1100"/>
              <a:buFont typeface="Arial"/>
              <a:buNone/>
            </a:pPr>
            <a:r>
              <a:rPr lang="fr" sz="1750">
                <a:solidFill>
                  <a:schemeClr val="dk1"/>
                </a:solidFill>
              </a:rPr>
              <a:t>Occidentale ; Julien Brancher, Université de Lorraine ;</a:t>
            </a:r>
            <a:endParaRPr sz="1750">
              <a:solidFill>
                <a:schemeClr val="dk1"/>
              </a:solidFill>
            </a:endParaRPr>
          </a:p>
          <a:p>
            <a:pPr marL="0" lvl="0" indent="0" algn="l" rtl="0">
              <a:spcBef>
                <a:spcPts val="0"/>
              </a:spcBef>
              <a:spcAft>
                <a:spcPts val="0"/>
              </a:spcAft>
              <a:buClr>
                <a:schemeClr val="dk1"/>
              </a:buClr>
              <a:buSzPts val="1100"/>
              <a:buFont typeface="Arial"/>
              <a:buNone/>
            </a:pPr>
            <a:r>
              <a:rPr lang="fr" sz="1750">
                <a:solidFill>
                  <a:schemeClr val="dk1"/>
                </a:solidFill>
              </a:rPr>
              <a:t>Cyril Brigant, Association Cocktail ; Dominique Colla,</a:t>
            </a:r>
            <a:endParaRPr sz="1750">
              <a:solidFill>
                <a:schemeClr val="dk1"/>
              </a:solidFill>
            </a:endParaRPr>
          </a:p>
          <a:p>
            <a:pPr marL="0" lvl="0" indent="0" algn="l" rtl="0">
              <a:spcBef>
                <a:spcPts val="0"/>
              </a:spcBef>
              <a:spcAft>
                <a:spcPts val="0"/>
              </a:spcAft>
              <a:buClr>
                <a:schemeClr val="dk1"/>
              </a:buClr>
              <a:buSzPts val="1100"/>
              <a:buFont typeface="Arial"/>
              <a:buNone/>
            </a:pPr>
            <a:r>
              <a:rPr lang="fr" sz="1750">
                <a:solidFill>
                  <a:schemeClr val="dk1"/>
                </a:solidFill>
              </a:rPr>
              <a:t>Université de Bordeaux (Csiesr) ; Sylvie Haouy, Université</a:t>
            </a:r>
            <a:endParaRPr sz="1750">
              <a:solidFill>
                <a:schemeClr val="dk1"/>
              </a:solidFill>
            </a:endParaRPr>
          </a:p>
          <a:p>
            <a:pPr marL="0" lvl="0" indent="0" algn="l" rtl="0">
              <a:spcBef>
                <a:spcPts val="0"/>
              </a:spcBef>
              <a:spcAft>
                <a:spcPts val="0"/>
              </a:spcAft>
              <a:buClr>
                <a:schemeClr val="dk1"/>
              </a:buClr>
              <a:buSzPts val="1100"/>
              <a:buFont typeface="Arial"/>
              <a:buNone/>
            </a:pPr>
            <a:r>
              <a:rPr lang="fr" sz="1750">
                <a:solidFill>
                  <a:schemeClr val="dk1"/>
                </a:solidFill>
              </a:rPr>
              <a:t>Côte d’Azur ; Valérie Le Strat, Amue; Sylvie Picod,</a:t>
            </a:r>
            <a:endParaRPr sz="1750">
              <a:solidFill>
                <a:schemeClr val="dk1"/>
              </a:solidFill>
            </a:endParaRPr>
          </a:p>
          <a:p>
            <a:pPr marL="0" lvl="0" indent="0" algn="l" rtl="0">
              <a:spcBef>
                <a:spcPts val="0"/>
              </a:spcBef>
              <a:spcAft>
                <a:spcPts val="0"/>
              </a:spcAft>
              <a:buClr>
                <a:schemeClr val="dk1"/>
              </a:buClr>
              <a:buSzPts val="1100"/>
              <a:buFont typeface="Arial"/>
              <a:buNone/>
            </a:pPr>
            <a:r>
              <a:rPr lang="fr" sz="1750">
                <a:solidFill>
                  <a:schemeClr val="dk1"/>
                </a:solidFill>
              </a:rPr>
              <a:t>Université Jean Moulin Lyon 3.</a:t>
            </a:r>
            <a:endParaRPr sz="1750">
              <a:solidFill>
                <a:schemeClr val="dk1"/>
              </a:solidFill>
            </a:endParaRPr>
          </a:p>
          <a:p>
            <a:pPr marL="0" lvl="0" indent="0" algn="l" rtl="0">
              <a:spcBef>
                <a:spcPts val="0"/>
              </a:spcBef>
              <a:spcAft>
                <a:spcPts val="0"/>
              </a:spcAft>
              <a:buClr>
                <a:schemeClr val="dk1"/>
              </a:buClr>
              <a:buSzPts val="1100"/>
              <a:buFont typeface="Arial"/>
              <a:buNone/>
            </a:pPr>
            <a:r>
              <a:rPr lang="fr" sz="1750">
                <a:solidFill>
                  <a:schemeClr val="dk1"/>
                </a:solidFill>
              </a:rPr>
              <a:t>Questionnaire : Dominique Colla, Université de Bordeaux</a:t>
            </a:r>
            <a:endParaRPr sz="1750">
              <a:solidFill>
                <a:schemeClr val="dk1"/>
              </a:solidFill>
            </a:endParaRPr>
          </a:p>
          <a:p>
            <a:pPr marL="0" lvl="0" indent="0" algn="l" rtl="0">
              <a:spcBef>
                <a:spcPts val="0"/>
              </a:spcBef>
              <a:spcAft>
                <a:spcPts val="0"/>
              </a:spcAft>
              <a:buClr>
                <a:schemeClr val="dk1"/>
              </a:buClr>
              <a:buSzPts val="1100"/>
              <a:buFont typeface="Arial"/>
              <a:buNone/>
            </a:pPr>
            <a:r>
              <a:rPr lang="fr" sz="1750">
                <a:solidFill>
                  <a:schemeClr val="dk1"/>
                </a:solidFill>
              </a:rPr>
              <a:t>(Csiesr) ; Patrick Lanot de l’INSERM, Philippe Lussat</a:t>
            </a:r>
            <a:endParaRPr sz="1750">
              <a:solidFill>
                <a:schemeClr val="dk1"/>
              </a:solidFill>
            </a:endParaRPr>
          </a:p>
          <a:p>
            <a:pPr marL="0" lvl="0" indent="0" algn="l" rtl="0">
              <a:spcBef>
                <a:spcPts val="0"/>
              </a:spcBef>
              <a:spcAft>
                <a:spcPts val="0"/>
              </a:spcAft>
              <a:buClr>
                <a:schemeClr val="dk1"/>
              </a:buClr>
              <a:buSzPts val="1100"/>
              <a:buFont typeface="Arial"/>
              <a:buNone/>
            </a:pPr>
            <a:r>
              <a:rPr lang="fr" sz="1750">
                <a:solidFill>
                  <a:schemeClr val="dk1"/>
                </a:solidFill>
              </a:rPr>
              <a:t>du CNED, Francine Puig de EHESS.</a:t>
            </a:r>
            <a:endParaRPr sz="1750">
              <a:solidFill>
                <a:schemeClr val="dk1"/>
              </a:solidFill>
            </a:endParaRPr>
          </a:p>
          <a:p>
            <a:pPr marL="0" lvl="0" indent="0" algn="l" rtl="0">
              <a:spcBef>
                <a:spcPts val="0"/>
              </a:spcBef>
              <a:spcAft>
                <a:spcPts val="0"/>
              </a:spcAft>
              <a:buClr>
                <a:schemeClr val="dk1"/>
              </a:buClr>
              <a:buSzPts val="1100"/>
              <a:buFont typeface="Arial"/>
              <a:buNone/>
            </a:pPr>
            <a:r>
              <a:rPr lang="fr" sz="1750">
                <a:solidFill>
                  <a:schemeClr val="dk1"/>
                </a:solidFill>
              </a:rPr>
              <a:t>Relecture : Catherine Balleydier, INP Grenoble ; Beatrice</a:t>
            </a:r>
            <a:endParaRPr sz="1750">
              <a:solidFill>
                <a:schemeClr val="dk1"/>
              </a:solidFill>
            </a:endParaRPr>
          </a:p>
          <a:p>
            <a:pPr marL="0" lvl="0" indent="0" algn="l" rtl="0">
              <a:spcBef>
                <a:spcPts val="0"/>
              </a:spcBef>
              <a:spcAft>
                <a:spcPts val="0"/>
              </a:spcAft>
              <a:buClr>
                <a:schemeClr val="dk1"/>
              </a:buClr>
              <a:buSzPts val="1100"/>
              <a:buFont typeface="Arial"/>
              <a:buNone/>
            </a:pPr>
            <a:r>
              <a:rPr lang="fr" sz="1750">
                <a:solidFill>
                  <a:schemeClr val="dk1"/>
                </a:solidFill>
              </a:rPr>
              <a:t>Pasteau et Julien Duprè, Université de Strasbourg ;</a:t>
            </a:r>
            <a:endParaRPr sz="1750">
              <a:solidFill>
                <a:schemeClr val="dk1"/>
              </a:solidFill>
            </a:endParaRPr>
          </a:p>
          <a:p>
            <a:pPr marL="0" lvl="0" indent="0" algn="l" rtl="0">
              <a:spcBef>
                <a:spcPts val="0"/>
              </a:spcBef>
              <a:spcAft>
                <a:spcPts val="0"/>
              </a:spcAft>
              <a:buClr>
                <a:schemeClr val="dk1"/>
              </a:buClr>
              <a:buSzPts val="1100"/>
              <a:buFont typeface="Arial"/>
              <a:buNone/>
            </a:pPr>
            <a:r>
              <a:rPr lang="fr" sz="1750">
                <a:solidFill>
                  <a:schemeClr val="dk1"/>
                </a:solidFill>
              </a:rPr>
              <a:t>Déborah Heissler, CSIESR ; Sandrine Twardy, Université</a:t>
            </a:r>
            <a:endParaRPr sz="1750">
              <a:solidFill>
                <a:schemeClr val="dk1"/>
              </a:solidFill>
            </a:endParaRPr>
          </a:p>
          <a:p>
            <a:pPr marL="0" lvl="0" indent="0" algn="l" rtl="0">
              <a:spcBef>
                <a:spcPts val="0"/>
              </a:spcBef>
              <a:spcAft>
                <a:spcPts val="0"/>
              </a:spcAft>
              <a:buClr>
                <a:schemeClr val="dk1"/>
              </a:buClr>
              <a:buSzPts val="1100"/>
              <a:buFont typeface="Arial"/>
              <a:buNone/>
            </a:pPr>
            <a:r>
              <a:rPr lang="fr" sz="1750">
                <a:solidFill>
                  <a:schemeClr val="dk1"/>
                </a:solidFill>
              </a:rPr>
              <a:t>de Toulon ; Sylvain Vaysset, Insa de Toulouse ;</a:t>
            </a:r>
            <a:endParaRPr sz="1750">
              <a:solidFill>
                <a:schemeClr val="dk1"/>
              </a:solidFill>
            </a:endParaRPr>
          </a:p>
          <a:p>
            <a:pPr marL="0" lvl="0" indent="0" algn="l" rtl="0">
              <a:spcBef>
                <a:spcPts val="0"/>
              </a:spcBef>
              <a:spcAft>
                <a:spcPts val="0"/>
              </a:spcAft>
              <a:buNone/>
            </a:pPr>
            <a:r>
              <a:rPr lang="fr" sz="1750">
                <a:solidFill>
                  <a:schemeClr val="dk1"/>
                </a:solidFill>
              </a:rPr>
              <a:t>Emmanuelle Vivier, Université de Picardie Jules Verne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bd51d27e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2bd51d27e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bd51d27e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2bd51d27e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857918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2bd51d27e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2bd51d27e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2bd51d27e5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2bd51d27e5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2bd51d27e5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2bd51d27e5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2bd51d27e5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6" name="Google Shape;86;g12bd51d27e5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47680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1"/>
        <p:cNvGrpSpPr/>
        <p:nvPr/>
      </p:nvGrpSpPr>
      <p:grpSpPr>
        <a:xfrm>
          <a:off x="0" y="0"/>
          <a:ext cx="0" cy="0"/>
          <a:chOff x="0" y="0"/>
          <a:chExt cx="0" cy="0"/>
        </a:xfrm>
      </p:grpSpPr>
      <p:sp>
        <p:nvSpPr>
          <p:cNvPr id="52" name="Google Shape;52;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pic>
        <p:nvPicPr>
          <p:cNvPr id="20" name="Google Shape;20;p4"/>
          <p:cNvPicPr preferRelativeResize="0"/>
          <p:nvPr/>
        </p:nvPicPr>
        <p:blipFill rotWithShape="1">
          <a:blip r:embed="rId2">
            <a:alphaModFix/>
          </a:blip>
          <a:srcRect r="58466" b="546"/>
          <a:stretch/>
        </p:blipFill>
        <p:spPr>
          <a:xfrm>
            <a:off x="8041801" y="120403"/>
            <a:ext cx="979344" cy="937716"/>
          </a:xfrm>
          <a:prstGeom prst="rect">
            <a:avLst/>
          </a:prstGeom>
          <a:noFill/>
          <a:ln>
            <a:noFill/>
          </a:ln>
        </p:spPr>
      </p:pic>
      <p:pic>
        <p:nvPicPr>
          <p:cNvPr id="21" name="Google Shape;21;p4"/>
          <p:cNvPicPr preferRelativeResize="0"/>
          <p:nvPr/>
        </p:nvPicPr>
        <p:blipFill>
          <a:blip r:embed="rId3">
            <a:alphaModFix/>
          </a:blip>
          <a:stretch>
            <a:fillRect/>
          </a:stretch>
        </p:blipFill>
        <p:spPr>
          <a:xfrm>
            <a:off x="7062450" y="109825"/>
            <a:ext cx="979350" cy="979350"/>
          </a:xfrm>
          <a:prstGeom prst="rect">
            <a:avLst/>
          </a:prstGeom>
          <a:noFill/>
          <a:ln>
            <a:noFill/>
          </a:ln>
        </p:spPr>
      </p:pic>
      <p:cxnSp>
        <p:nvCxnSpPr>
          <p:cNvPr id="22" name="Google Shape;22;p4"/>
          <p:cNvCxnSpPr/>
          <p:nvPr/>
        </p:nvCxnSpPr>
        <p:spPr>
          <a:xfrm>
            <a:off x="0" y="1097425"/>
            <a:ext cx="9174000" cy="46800"/>
          </a:xfrm>
          <a:prstGeom prst="straightConnector1">
            <a:avLst/>
          </a:prstGeom>
          <a:noFill/>
          <a:ln w="28575" cap="flat" cmpd="sng">
            <a:solidFill>
              <a:schemeClr val="dk2"/>
            </a:solidFill>
            <a:prstDash val="dot"/>
            <a:round/>
            <a:headEnd type="none" w="med" len="med"/>
            <a:tailEnd type="none" w="med" len="med"/>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5" name="Google Shape;25;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6" name="Google Shape;26;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7" name="Google Shape;27;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8"/>
        <p:cNvGrpSpPr/>
        <p:nvPr/>
      </p:nvGrpSpPr>
      <p:grpSpPr>
        <a:xfrm>
          <a:off x="0" y="0"/>
          <a:ext cx="0" cy="0"/>
          <a:chOff x="0" y="0"/>
          <a:chExt cx="0" cy="0"/>
        </a:xfrm>
      </p:grpSpPr>
      <p:sp>
        <p:nvSpPr>
          <p:cNvPr id="29" name="Google Shape;29;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0" name="Google Shape;30;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1"/>
        <p:cNvGrpSpPr/>
        <p:nvPr/>
      </p:nvGrpSpPr>
      <p:grpSpPr>
        <a:xfrm>
          <a:off x="0" y="0"/>
          <a:ext cx="0" cy="0"/>
          <a:chOff x="0" y="0"/>
          <a:chExt cx="0" cy="0"/>
        </a:xfrm>
      </p:grpSpPr>
      <p:sp>
        <p:nvSpPr>
          <p:cNvPr id="32" name="Google Shape;32;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3" name="Google Shape;33;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4" name="Google Shape;34;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7" name="Google Shape;37;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8"/>
        <p:cNvGrpSpPr/>
        <p:nvPr/>
      </p:nvGrpSpPr>
      <p:grpSpPr>
        <a:xfrm>
          <a:off x="0" y="0"/>
          <a:ext cx="0" cy="0"/>
          <a:chOff x="0" y="0"/>
          <a:chExt cx="0" cy="0"/>
        </a:xfrm>
      </p:grpSpPr>
      <p:sp>
        <p:nvSpPr>
          <p:cNvPr id="39" name="Google Shape;39;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41" name="Google Shape;41;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42" name="Google Shape;42;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3" name="Google Shape;43;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4"/>
        <p:cNvGrpSpPr/>
        <p:nvPr/>
      </p:nvGrpSpPr>
      <p:grpSpPr>
        <a:xfrm>
          <a:off x="0" y="0"/>
          <a:ext cx="0" cy="0"/>
          <a:chOff x="0" y="0"/>
          <a:chExt cx="0" cy="0"/>
        </a:xfrm>
      </p:grpSpPr>
      <p:sp>
        <p:nvSpPr>
          <p:cNvPr id="45" name="Google Shape;45;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6" name="Google Shape;46;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7"/>
        <p:cNvGrpSpPr/>
        <p:nvPr/>
      </p:nvGrpSpPr>
      <p:grpSpPr>
        <a:xfrm>
          <a:off x="0" y="0"/>
          <a:ext cx="0" cy="0"/>
          <a:chOff x="0" y="0"/>
          <a:chExt cx="0" cy="0"/>
        </a:xfrm>
      </p:grpSpPr>
      <p:sp>
        <p:nvSpPr>
          <p:cNvPr id="48" name="Google Shape;48;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9" name="Google Shape;49;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50" name="Google Shape;50;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fr"/>
              <a:t>‹N°›</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fr"/>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9.emf"/><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package" Target="../embeddings/Microsoft_PowerPoint_Presentation1.pptx"/><Relationship Id="rId5" Type="http://schemas.openxmlformats.org/officeDocument/2006/relationships/image" Target="../media/image4.jp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10.wmf"/><Relationship Id="rId2" Type="http://schemas.openxmlformats.org/officeDocument/2006/relationships/slideLayout" Target="../slideLayouts/slideLayout1.xml"/><Relationship Id="rId1" Type="http://schemas.openxmlformats.org/officeDocument/2006/relationships/vmlDrawing" Target="../drawings/vmlDrawing3.vml"/><Relationship Id="rId6" Type="http://schemas.openxmlformats.org/officeDocument/2006/relationships/package" Target="../embeddings/Microsoft_PowerPoint_Presentation2.pptx"/><Relationship Id="rId5" Type="http://schemas.openxmlformats.org/officeDocument/2006/relationships/image" Target="../media/image4.jp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11.wmf"/><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package" Target="../embeddings/Microsoft_PowerPoint_Presentation3.pptx"/><Relationship Id="rId5" Type="http://schemas.openxmlformats.org/officeDocument/2006/relationships/image" Target="../media/image4.jp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4.jp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hyperlink" Target="https://www.csiesr.eu/resultats-dune-enquete-sur-lurbanisation-des-etablissements" TargetMode="External"/><Relationship Id="rId4" Type="http://schemas.openxmlformats.org/officeDocument/2006/relationships/image" Target="../media/image4.jp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hyperlink" Target="https://communaute.csiesr.eu/index.php?r=cfiles%2Fbrowse%2Findex&amp;fid=81&amp;cguid=5ca4e0c6-6409-4e9d-a369-c4ae161f06d8" TargetMode="External"/><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hyperlink" Target="https://www.csiesr.eu/pack-urba-esr-2020" TargetMode="External"/><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hyperlink" Target="https://www.csiesr.eu/pack-urba-esr-2020"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4.jpg"/></Relationships>
</file>

<file path=ppt/slides/_rels/slide8.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notesSlide" Target="../notesSlides/notesSlide8.xml"/><Relationship Id="rId7" Type="http://schemas.openxmlformats.org/officeDocument/2006/relationships/package" Target="../embeddings/Microsoft_PowerPoint_Presentation.pptx"/><Relationship Id="rId2" Type="http://schemas.openxmlformats.org/officeDocument/2006/relationships/slideLayout" Target="../slideLayouts/slideLayout1.xml"/><Relationship Id="rId1" Type="http://schemas.openxmlformats.org/officeDocument/2006/relationships/vmlDrawing" Target="../drawings/vmlDrawing1.vml"/><Relationship Id="rId6" Type="http://schemas.openxmlformats.org/officeDocument/2006/relationships/image" Target="../media/image4.jpg"/><Relationship Id="rId5" Type="http://schemas.openxmlformats.org/officeDocument/2006/relationships/image" Target="../media/image3.png"/><Relationship Id="rId4" Type="http://schemas.openxmlformats.org/officeDocument/2006/relationships/hyperlink" Target="https://extranet.amue.fr/sites/Urbanisation/Pages/Accueil.asp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6"/>
        <p:cNvGrpSpPr/>
        <p:nvPr/>
      </p:nvGrpSpPr>
      <p:grpSpPr>
        <a:xfrm>
          <a:off x="0" y="0"/>
          <a:ext cx="0" cy="0"/>
          <a:chOff x="0" y="0"/>
          <a:chExt cx="0" cy="0"/>
        </a:xfrm>
      </p:grpSpPr>
      <p:sp>
        <p:nvSpPr>
          <p:cNvPr id="57" name="Google Shape;57;p13"/>
          <p:cNvSpPr txBox="1">
            <a:spLocks noGrp="1"/>
          </p:cNvSpPr>
          <p:nvPr>
            <p:ph type="ctrTitle"/>
          </p:nvPr>
        </p:nvSpPr>
        <p:spPr>
          <a:xfrm>
            <a:off x="561375" y="1688475"/>
            <a:ext cx="8520600" cy="2410500"/>
          </a:xfrm>
          <a:prstGeom prst="rect">
            <a:avLst/>
          </a:prstGeom>
          <a:solidFill>
            <a:srgbClr val="F3F3F3"/>
          </a:solidFill>
        </p:spPr>
        <p:txBody>
          <a:bodyPr spcFirstLastPara="1" wrap="square" lIns="91425" tIns="91425" rIns="91425" bIns="91425" anchor="b" anchorCtr="0">
            <a:noAutofit/>
          </a:bodyPr>
          <a:lstStyle/>
          <a:p>
            <a:pPr marL="0" lvl="0" indent="0" algn="ctr" rtl="0">
              <a:spcBef>
                <a:spcPts val="0"/>
              </a:spcBef>
              <a:spcAft>
                <a:spcPts val="0"/>
              </a:spcAft>
              <a:buNone/>
            </a:pPr>
            <a:r>
              <a:rPr lang="fr">
                <a:solidFill>
                  <a:srgbClr val="4A86E8"/>
                </a:solidFill>
              </a:rPr>
              <a:t>Groupe Urba ESR</a:t>
            </a:r>
            <a:endParaRPr>
              <a:solidFill>
                <a:srgbClr val="4A86E8"/>
              </a:solidFill>
            </a:endParaRPr>
          </a:p>
          <a:p>
            <a:pPr marL="0" lvl="0" indent="0" algn="ctr" rtl="0">
              <a:spcBef>
                <a:spcPts val="0"/>
              </a:spcBef>
              <a:spcAft>
                <a:spcPts val="0"/>
              </a:spcAft>
              <a:buNone/>
            </a:pPr>
            <a:r>
              <a:rPr lang="fr">
                <a:solidFill>
                  <a:srgbClr val="4A86E8"/>
                </a:solidFill>
              </a:rPr>
              <a:t>Journée plénière </a:t>
            </a:r>
            <a:endParaRPr>
              <a:solidFill>
                <a:srgbClr val="4A86E8"/>
              </a:solidFill>
            </a:endParaRPr>
          </a:p>
          <a:p>
            <a:pPr marL="0" lvl="0" indent="0" algn="ctr" rtl="0">
              <a:spcBef>
                <a:spcPts val="0"/>
              </a:spcBef>
              <a:spcAft>
                <a:spcPts val="0"/>
              </a:spcAft>
              <a:buNone/>
            </a:pPr>
            <a:r>
              <a:rPr lang="fr">
                <a:solidFill>
                  <a:srgbClr val="4A86E8"/>
                </a:solidFill>
              </a:rPr>
              <a:t>du 7 juin 2022</a:t>
            </a:r>
            <a:endParaRPr>
              <a:solidFill>
                <a:srgbClr val="4A86E8"/>
              </a:solidFill>
            </a:endParaRPr>
          </a:p>
        </p:txBody>
      </p:sp>
      <p:pic>
        <p:nvPicPr>
          <p:cNvPr id="58" name="Google Shape;58;p13"/>
          <p:cNvPicPr preferRelativeResize="0"/>
          <p:nvPr/>
        </p:nvPicPr>
        <p:blipFill>
          <a:blip r:embed="rId3">
            <a:alphaModFix/>
          </a:blip>
          <a:stretch>
            <a:fillRect/>
          </a:stretch>
        </p:blipFill>
        <p:spPr>
          <a:xfrm>
            <a:off x="8014349" y="4399400"/>
            <a:ext cx="1067625" cy="602750"/>
          </a:xfrm>
          <a:prstGeom prst="rect">
            <a:avLst/>
          </a:prstGeom>
          <a:noFill/>
          <a:ln>
            <a:noFill/>
          </a:ln>
        </p:spPr>
      </p:pic>
      <p:pic>
        <p:nvPicPr>
          <p:cNvPr id="59" name="Google Shape;59;p13"/>
          <p:cNvPicPr preferRelativeResize="0"/>
          <p:nvPr/>
        </p:nvPicPr>
        <p:blipFill>
          <a:blip r:embed="rId4">
            <a:alphaModFix/>
          </a:blip>
          <a:stretch>
            <a:fillRect/>
          </a:stretch>
        </p:blipFill>
        <p:spPr>
          <a:xfrm>
            <a:off x="58175" y="92800"/>
            <a:ext cx="1626575" cy="16740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2"/>
        <p:cNvGrpSpPr/>
        <p:nvPr/>
      </p:nvGrpSpPr>
      <p:grpSpPr>
        <a:xfrm>
          <a:off x="0" y="0"/>
          <a:ext cx="0" cy="0"/>
          <a:chOff x="0" y="0"/>
          <a:chExt cx="0" cy="0"/>
        </a:xfrm>
      </p:grpSpPr>
      <p:sp>
        <p:nvSpPr>
          <p:cNvPr id="113" name="Google Shape;113;p19"/>
          <p:cNvSpPr txBox="1">
            <a:spLocks noGrp="1"/>
          </p:cNvSpPr>
          <p:nvPr>
            <p:ph type="ctrTitle"/>
          </p:nvPr>
        </p:nvSpPr>
        <p:spPr>
          <a:xfrm>
            <a:off x="0" y="0"/>
            <a:ext cx="9191100" cy="699000"/>
          </a:xfrm>
          <a:prstGeom prst="rect">
            <a:avLst/>
          </a:prstGeom>
          <a:solidFill>
            <a:srgbClr val="D9D9D9"/>
          </a:solidFill>
        </p:spPr>
        <p:txBody>
          <a:bodyPr spcFirstLastPara="1" wrap="square" lIns="91425" tIns="91425" rIns="91425" bIns="91425" anchor="b" anchorCtr="0">
            <a:noAutofit/>
          </a:bodyPr>
          <a:lstStyle/>
          <a:p>
            <a:r>
              <a:rPr lang="fr" sz="2200" i="1" dirty="0"/>
              <a:t>        </a:t>
            </a:r>
            <a:r>
              <a:rPr lang="fr" sz="1800" i="1" dirty="0">
                <a:solidFill>
                  <a:srgbClr val="4A86E8"/>
                </a:solidFill>
              </a:rPr>
              <a:t> </a:t>
            </a:r>
            <a:r>
              <a:rPr lang="fr-FR" sz="1800" i="1" dirty="0">
                <a:solidFill>
                  <a:schemeClr val="accent5"/>
                </a:solidFill>
              </a:rPr>
              <a:t>Activités du groupe : Outillage de la démarche via HOPEX (retour sur l’accord cadre MEGA et les activités du groupement de commande)</a:t>
            </a:r>
            <a:endParaRPr sz="1800" dirty="0">
              <a:solidFill>
                <a:schemeClr val="accent5"/>
              </a:solidFill>
            </a:endParaRPr>
          </a:p>
        </p:txBody>
      </p:sp>
      <p:pic>
        <p:nvPicPr>
          <p:cNvPr id="114" name="Google Shape;114;p19"/>
          <p:cNvPicPr preferRelativeResize="0"/>
          <p:nvPr/>
        </p:nvPicPr>
        <p:blipFill>
          <a:blip r:embed="rId4">
            <a:alphaModFix/>
          </a:blip>
          <a:stretch>
            <a:fillRect/>
          </a:stretch>
        </p:blipFill>
        <p:spPr>
          <a:xfrm>
            <a:off x="7952992" y="0"/>
            <a:ext cx="1238108" cy="699000"/>
          </a:xfrm>
          <a:prstGeom prst="rect">
            <a:avLst/>
          </a:prstGeom>
          <a:noFill/>
          <a:ln>
            <a:noFill/>
          </a:ln>
        </p:spPr>
      </p:pic>
      <p:pic>
        <p:nvPicPr>
          <p:cNvPr id="115" name="Google Shape;115;p19"/>
          <p:cNvPicPr preferRelativeResize="0"/>
          <p:nvPr/>
        </p:nvPicPr>
        <p:blipFill>
          <a:blip r:embed="rId5">
            <a:alphaModFix/>
          </a:blip>
          <a:stretch>
            <a:fillRect/>
          </a:stretch>
        </p:blipFill>
        <p:spPr>
          <a:xfrm>
            <a:off x="0" y="0"/>
            <a:ext cx="679176" cy="699000"/>
          </a:xfrm>
          <a:prstGeom prst="rect">
            <a:avLst/>
          </a:prstGeom>
          <a:noFill/>
          <a:ln>
            <a:noFill/>
          </a:ln>
        </p:spPr>
      </p:pic>
      <p:sp>
        <p:nvSpPr>
          <p:cNvPr id="116" name="Google Shape;116;p19"/>
          <p:cNvSpPr txBox="1">
            <a:spLocks noGrp="1"/>
          </p:cNvSpPr>
          <p:nvPr>
            <p:ph type="subTitle" idx="1"/>
          </p:nvPr>
        </p:nvSpPr>
        <p:spPr>
          <a:xfrm>
            <a:off x="248875" y="965900"/>
            <a:ext cx="8520600" cy="3808500"/>
          </a:xfrm>
          <a:prstGeom prst="rect">
            <a:avLst/>
          </a:prstGeom>
          <a:ln w="9525" cap="flat" cmpd="sng">
            <a:solidFill>
              <a:srgbClr val="F3F3F3"/>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0"/>
              </a:spcBef>
              <a:spcAft>
                <a:spcPts val="0"/>
              </a:spcAft>
              <a:buNone/>
            </a:pPr>
            <a:endParaRPr sz="1100" i="1" dirty="0">
              <a:solidFill>
                <a:srgbClr val="000000"/>
              </a:solidFill>
            </a:endParaRPr>
          </a:p>
          <a:p>
            <a:pPr marL="0" lvl="0" indent="0" algn="l" rtl="0">
              <a:spcBef>
                <a:spcPts val="0"/>
              </a:spcBef>
              <a:spcAft>
                <a:spcPts val="0"/>
              </a:spcAft>
              <a:buNone/>
            </a:pPr>
            <a:endParaRPr sz="1100" i="1" dirty="0">
              <a:solidFill>
                <a:srgbClr val="000000"/>
              </a:solidFill>
            </a:endParaRPr>
          </a:p>
          <a:p>
            <a:pPr marL="457200" lvl="0" indent="0" algn="l" rtl="0">
              <a:spcBef>
                <a:spcPts val="0"/>
              </a:spcBef>
              <a:spcAft>
                <a:spcPts val="0"/>
              </a:spcAft>
              <a:buNone/>
            </a:pPr>
            <a:endParaRPr sz="1100" i="1" dirty="0">
              <a:solidFill>
                <a:srgbClr val="000000"/>
              </a:solidFill>
            </a:endParaRPr>
          </a:p>
          <a:p>
            <a:pPr marL="0" lvl="0" indent="0" algn="ctr" rtl="0">
              <a:spcBef>
                <a:spcPts val="0"/>
              </a:spcBef>
              <a:spcAft>
                <a:spcPts val="0"/>
              </a:spcAft>
              <a:buNone/>
            </a:pPr>
            <a:endParaRPr sz="1100" dirty="0"/>
          </a:p>
        </p:txBody>
      </p:sp>
      <p:graphicFrame>
        <p:nvGraphicFramePr>
          <p:cNvPr id="4" name="Objet 3">
            <a:hlinkClick r:id="" action="ppaction://ole?verb=0"/>
            <a:extLst>
              <a:ext uri="{FF2B5EF4-FFF2-40B4-BE49-F238E27FC236}">
                <a16:creationId xmlns:a16="http://schemas.microsoft.com/office/drawing/2014/main" id="{8F770440-B8D6-4B13-AC7F-3F25AE292608}"/>
              </a:ext>
            </a:extLst>
          </p:cNvPr>
          <p:cNvGraphicFramePr>
            <a:graphicFrameLocks noChangeAspect="1"/>
          </p:cNvGraphicFramePr>
          <p:nvPr>
            <p:extLst>
              <p:ext uri="{D42A27DB-BD31-4B8C-83A1-F6EECF244321}">
                <p14:modId xmlns:p14="http://schemas.microsoft.com/office/powerpoint/2010/main" val="392924352"/>
              </p:ext>
            </p:extLst>
          </p:nvPr>
        </p:nvGraphicFramePr>
        <p:xfrm>
          <a:off x="2091350" y="1124702"/>
          <a:ext cx="5187564" cy="3891073"/>
        </p:xfrm>
        <a:graphic>
          <a:graphicData uri="http://schemas.openxmlformats.org/presentationml/2006/ole">
            <mc:AlternateContent xmlns:mc="http://schemas.openxmlformats.org/markup-compatibility/2006">
              <mc:Choice xmlns:v="urn:schemas-microsoft-com:vml" Requires="v">
                <p:oleObj spid="_x0000_s2105" name="Presentation" r:id="rId6" imgW="7196261" imgH="5399554" progId="PowerPoint.Show.12">
                  <p:embed/>
                </p:oleObj>
              </mc:Choice>
              <mc:Fallback>
                <p:oleObj name="Presentation" r:id="rId6" imgW="7196261" imgH="5399554" progId="PowerPoint.Show.12">
                  <p:embed/>
                  <p:pic>
                    <p:nvPicPr>
                      <p:cNvPr id="0" name=""/>
                      <p:cNvPicPr/>
                      <p:nvPr/>
                    </p:nvPicPr>
                    <p:blipFill>
                      <a:blip r:embed="rId7"/>
                      <a:stretch>
                        <a:fillRect/>
                      </a:stretch>
                    </p:blipFill>
                    <p:spPr>
                      <a:xfrm>
                        <a:off x="2091350" y="1124702"/>
                        <a:ext cx="5187564" cy="3891073"/>
                      </a:xfrm>
                      <a:prstGeom prst="rect">
                        <a:avLst/>
                      </a:prstGeom>
                    </p:spPr>
                  </p:pic>
                </p:oleObj>
              </mc:Fallback>
            </mc:AlternateContent>
          </a:graphicData>
        </a:graphic>
      </p:graphicFrame>
      <p:sp>
        <p:nvSpPr>
          <p:cNvPr id="2" name="ZoneTexte 1">
            <a:extLst>
              <a:ext uri="{FF2B5EF4-FFF2-40B4-BE49-F238E27FC236}">
                <a16:creationId xmlns:a16="http://schemas.microsoft.com/office/drawing/2014/main" id="{E0B92CF5-7416-469C-9977-156BD591EFDC}"/>
              </a:ext>
            </a:extLst>
          </p:cNvPr>
          <p:cNvSpPr txBox="1"/>
          <p:nvPr/>
        </p:nvSpPr>
        <p:spPr>
          <a:xfrm>
            <a:off x="108642" y="737524"/>
            <a:ext cx="8122736" cy="307777"/>
          </a:xfrm>
          <a:prstGeom prst="rect">
            <a:avLst/>
          </a:prstGeom>
          <a:noFill/>
        </p:spPr>
        <p:txBody>
          <a:bodyPr wrap="none" rtlCol="0">
            <a:spAutoFit/>
          </a:bodyPr>
          <a:lstStyle/>
          <a:p>
            <a:r>
              <a:rPr lang="fr-FR" dirty="0"/>
              <a:t>L’intégralité de la présentation est accessible en cliquant sur l’image ci-dessous, en mode diaporama</a:t>
            </a:r>
          </a:p>
        </p:txBody>
      </p:sp>
    </p:spTree>
    <p:extLst>
      <p:ext uri="{BB962C8B-B14F-4D97-AF65-F5344CB8AC3E}">
        <p14:creationId xmlns:p14="http://schemas.microsoft.com/office/powerpoint/2010/main" val="787828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224614" y="123371"/>
            <a:ext cx="6793043" cy="894354"/>
          </a:xfrm>
          <a:prstGeom prst="rect">
            <a:avLst/>
          </a:prstGeom>
          <a:solidFill>
            <a:srgbClr val="D9D9D9"/>
          </a:solidFill>
        </p:spPr>
        <p:txBody>
          <a:bodyPr spcFirstLastPara="1" wrap="square" lIns="91425" tIns="91425" rIns="91425" bIns="91425" anchor="b" anchorCtr="0">
            <a:noAutofit/>
          </a:bodyPr>
          <a:lstStyle/>
          <a:p>
            <a:pPr marL="0" lvl="0" indent="457200" rtl="0">
              <a:spcBef>
                <a:spcPts val="0"/>
              </a:spcBef>
              <a:spcAft>
                <a:spcPts val="0"/>
              </a:spcAft>
              <a:buNone/>
            </a:pPr>
            <a:r>
              <a:rPr lang="fr-FR" sz="1600" b="1" i="1" dirty="0">
                <a:solidFill>
                  <a:srgbClr val="4A86E8"/>
                </a:solidFill>
              </a:rPr>
              <a:t>Outillage de la démarche via HOPEX</a:t>
            </a:r>
            <a:endParaRPr sz="1600" b="1" i="1" dirty="0">
              <a:solidFill>
                <a:srgbClr val="4A86E8"/>
              </a:solidFill>
            </a:endParaRPr>
          </a:p>
          <a:p>
            <a:pPr marL="0" lvl="0" indent="0" algn="r" rtl="0">
              <a:spcBef>
                <a:spcPts val="0"/>
              </a:spcBef>
              <a:spcAft>
                <a:spcPts val="0"/>
              </a:spcAft>
              <a:buClr>
                <a:schemeClr val="dk1"/>
              </a:buClr>
              <a:buSzPts val="1100"/>
              <a:buFont typeface="Arial"/>
              <a:buNone/>
            </a:pPr>
            <a:r>
              <a:rPr lang="fr-FR" sz="1600" i="1" dirty="0">
                <a:solidFill>
                  <a:srgbClr val="4A86E8"/>
                </a:solidFill>
              </a:rPr>
              <a:t>RETOURS ET ECHANGES AVEC LA SALLE</a:t>
            </a:r>
            <a:endParaRPr sz="1600" dirty="0">
              <a:solidFill>
                <a:srgbClr val="4A86E8"/>
              </a:solidFill>
            </a:endParaRPr>
          </a:p>
        </p:txBody>
      </p:sp>
      <p:sp>
        <p:nvSpPr>
          <p:cNvPr id="7" name="Espace réservé du texte 6">
            <a:extLst>
              <a:ext uri="{FF2B5EF4-FFF2-40B4-BE49-F238E27FC236}">
                <a16:creationId xmlns:a16="http://schemas.microsoft.com/office/drawing/2014/main" id="{1C1C04D4-52C6-4BC4-B613-6A4EA44E8A2B}"/>
              </a:ext>
            </a:extLst>
          </p:cNvPr>
          <p:cNvSpPr>
            <a:spLocks noGrp="1"/>
          </p:cNvSpPr>
          <p:nvPr>
            <p:ph type="body" idx="1"/>
          </p:nvPr>
        </p:nvSpPr>
        <p:spPr>
          <a:xfrm>
            <a:off x="321225" y="1073254"/>
            <a:ext cx="8260800" cy="3416400"/>
          </a:xfrm>
        </p:spPr>
        <p:txBody>
          <a:bodyPr/>
          <a:lstStyle/>
          <a:p>
            <a:r>
              <a:rPr lang="fr-FR" sz="1400" dirty="0">
                <a:solidFill>
                  <a:schemeClr val="tx2">
                    <a:lumMod val="25000"/>
                  </a:schemeClr>
                </a:solidFill>
              </a:rPr>
              <a:t>Tous les outils de modélisation sont complexes et peuvent être utilisés correctement a minima</a:t>
            </a:r>
          </a:p>
          <a:p>
            <a:r>
              <a:rPr lang="fr-FR" sz="1400" dirty="0">
                <a:solidFill>
                  <a:schemeClr val="tx2">
                    <a:lumMod val="25000"/>
                  </a:schemeClr>
                </a:solidFill>
              </a:rPr>
              <a:t>La modélisation/cartographie n’impliquent pas une grosse charge (une fois le référentiel alimenté) mais nécessitent une continuité des ressources (privilégier une personne qui utilise l’outil souvent à x personnes qui l’utilisent de temps en temps)</a:t>
            </a:r>
          </a:p>
          <a:p>
            <a:r>
              <a:rPr lang="fr-FR" sz="1400" dirty="0">
                <a:solidFill>
                  <a:schemeClr val="tx2">
                    <a:lumMod val="25000"/>
                  </a:schemeClr>
                </a:solidFill>
              </a:rPr>
              <a:t>Modéliser est un métier, qui nécessite des compétences spécifiques</a:t>
            </a:r>
          </a:p>
          <a:p>
            <a:r>
              <a:rPr lang="fr-FR" sz="1400" dirty="0">
                <a:solidFill>
                  <a:schemeClr val="tx2">
                    <a:lumMod val="25000"/>
                  </a:schemeClr>
                </a:solidFill>
              </a:rPr>
              <a:t>Avoir un outil aussi complet qu’HOPEX n’empêche pas de devoir cartographier hors de l’outil en fonction des besoins,</a:t>
            </a:r>
          </a:p>
          <a:p>
            <a:r>
              <a:rPr lang="fr-FR" sz="1400" dirty="0">
                <a:solidFill>
                  <a:schemeClr val="tx2">
                    <a:lumMod val="25000"/>
                  </a:schemeClr>
                </a:solidFill>
              </a:rPr>
              <a:t>Nécessité de pouvoir présenter des points de vue différents d’une même </a:t>
            </a:r>
            <a:r>
              <a:rPr lang="fr-FR" sz="1400" dirty="0" err="1">
                <a:solidFill>
                  <a:schemeClr val="tx2">
                    <a:lumMod val="25000"/>
                  </a:schemeClr>
                </a:solidFill>
              </a:rPr>
              <a:t>carto</a:t>
            </a:r>
            <a:r>
              <a:rPr lang="fr-FR" sz="1400" dirty="0">
                <a:solidFill>
                  <a:schemeClr val="tx2">
                    <a:lumMod val="25000"/>
                  </a:schemeClr>
                </a:solidFill>
              </a:rPr>
              <a:t>, d’un même objet (</a:t>
            </a:r>
            <a:r>
              <a:rPr lang="fr-FR" sz="1400" dirty="0" err="1">
                <a:solidFill>
                  <a:schemeClr val="tx2">
                    <a:lumMod val="25000"/>
                  </a:schemeClr>
                </a:solidFill>
              </a:rPr>
              <a:t>Hopex</a:t>
            </a:r>
            <a:r>
              <a:rPr lang="fr-FR" sz="1400" dirty="0">
                <a:solidFill>
                  <a:schemeClr val="tx2">
                    <a:lumMod val="25000"/>
                  </a:schemeClr>
                </a:solidFill>
              </a:rPr>
              <a:t> le permet).</a:t>
            </a:r>
          </a:p>
          <a:p>
            <a:r>
              <a:rPr lang="fr-FR" sz="1400" dirty="0">
                <a:solidFill>
                  <a:schemeClr val="tx2">
                    <a:lumMod val="25000"/>
                  </a:schemeClr>
                </a:solidFill>
              </a:rPr>
              <a:t>A l’inverse, il est possible d’urbaniser sans outil de modélisation ou avec des outils simples</a:t>
            </a:r>
          </a:p>
          <a:p>
            <a:r>
              <a:rPr lang="fr-FR" sz="1400" dirty="0">
                <a:solidFill>
                  <a:schemeClr val="tx2">
                    <a:lumMod val="25000"/>
                  </a:schemeClr>
                </a:solidFill>
              </a:rPr>
              <a:t>Des évolutions qui affectent nos pratiques: cloud, gouvernance de la donnée …</a:t>
            </a:r>
          </a:p>
          <a:p>
            <a:r>
              <a:rPr lang="fr-FR" sz="1400" dirty="0">
                <a:solidFill>
                  <a:schemeClr val="tx2">
                    <a:lumMod val="25000"/>
                  </a:schemeClr>
                </a:solidFill>
              </a:rPr>
              <a:t>Se poser dès maintenant la question du renouvellement du marché AMUE</a:t>
            </a:r>
          </a:p>
          <a:p>
            <a:r>
              <a:rPr lang="fr-FR" sz="1400" dirty="0">
                <a:solidFill>
                  <a:schemeClr val="tx2">
                    <a:lumMod val="25000"/>
                  </a:schemeClr>
                </a:solidFill>
              </a:rPr>
              <a:t>Un seul outil (type </a:t>
            </a:r>
            <a:r>
              <a:rPr lang="fr-FR" sz="1400" dirty="0" err="1">
                <a:solidFill>
                  <a:schemeClr val="tx2">
                    <a:lumMod val="25000"/>
                  </a:schemeClr>
                </a:solidFill>
              </a:rPr>
              <a:t>Hopex</a:t>
            </a:r>
            <a:r>
              <a:rPr lang="fr-FR" sz="1400" dirty="0">
                <a:solidFill>
                  <a:schemeClr val="tx2">
                    <a:lumMod val="25000"/>
                  </a:schemeClr>
                </a:solidFill>
              </a:rPr>
              <a:t>) ou plusieurs outils spécialisés pour cartographier ?</a:t>
            </a:r>
          </a:p>
          <a:p>
            <a:r>
              <a:rPr lang="fr-FR" sz="1400" dirty="0">
                <a:solidFill>
                  <a:schemeClr val="tx2">
                    <a:lumMod val="25000"/>
                  </a:schemeClr>
                </a:solidFill>
              </a:rPr>
              <a:t>Possibilité d’alimenter les </a:t>
            </a:r>
            <a:r>
              <a:rPr lang="fr-FR" sz="1400" dirty="0" err="1">
                <a:solidFill>
                  <a:schemeClr val="tx2">
                    <a:lumMod val="25000"/>
                  </a:schemeClr>
                </a:solidFill>
              </a:rPr>
              <a:t>cartos</a:t>
            </a:r>
            <a:r>
              <a:rPr lang="fr-FR" sz="1400" dirty="0">
                <a:solidFill>
                  <a:schemeClr val="tx2">
                    <a:lumMod val="25000"/>
                  </a:schemeClr>
                </a:solidFill>
              </a:rPr>
              <a:t> (couches infra) par CMDB ?</a:t>
            </a:r>
          </a:p>
        </p:txBody>
      </p:sp>
      <p:pic>
        <p:nvPicPr>
          <p:cNvPr id="90" name="Google Shape;90;p16"/>
          <p:cNvPicPr preferRelativeResize="0"/>
          <p:nvPr/>
        </p:nvPicPr>
        <p:blipFill>
          <a:blip r:embed="rId3">
            <a:alphaModFix/>
          </a:blip>
          <a:stretch>
            <a:fillRect/>
          </a:stretch>
        </p:blipFill>
        <p:spPr>
          <a:xfrm>
            <a:off x="58059" y="4386442"/>
            <a:ext cx="679176" cy="699000"/>
          </a:xfrm>
          <a:prstGeom prst="rect">
            <a:avLst/>
          </a:prstGeom>
          <a:noFill/>
          <a:ln>
            <a:noFill/>
          </a:ln>
        </p:spPr>
      </p:pic>
      <p:sp>
        <p:nvSpPr>
          <p:cNvPr id="2" name="Ellipse 1">
            <a:extLst>
              <a:ext uri="{FF2B5EF4-FFF2-40B4-BE49-F238E27FC236}">
                <a16:creationId xmlns:a16="http://schemas.microsoft.com/office/drawing/2014/main" id="{CCD69109-D9FE-4042-B780-60D9377D76D1}"/>
              </a:ext>
            </a:extLst>
          </p:cNvPr>
          <p:cNvSpPr/>
          <p:nvPr/>
        </p:nvSpPr>
        <p:spPr>
          <a:xfrm>
            <a:off x="7882270" y="3889270"/>
            <a:ext cx="1210929" cy="1199393"/>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2419188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2"/>
        <p:cNvGrpSpPr/>
        <p:nvPr/>
      </p:nvGrpSpPr>
      <p:grpSpPr>
        <a:xfrm>
          <a:off x="0" y="0"/>
          <a:ext cx="0" cy="0"/>
          <a:chOff x="0" y="0"/>
          <a:chExt cx="0" cy="0"/>
        </a:xfrm>
      </p:grpSpPr>
      <p:sp>
        <p:nvSpPr>
          <p:cNvPr id="113" name="Google Shape;113;p19"/>
          <p:cNvSpPr txBox="1">
            <a:spLocks noGrp="1"/>
          </p:cNvSpPr>
          <p:nvPr>
            <p:ph type="ctrTitle"/>
          </p:nvPr>
        </p:nvSpPr>
        <p:spPr>
          <a:xfrm>
            <a:off x="679176" y="0"/>
            <a:ext cx="7273816" cy="699000"/>
          </a:xfrm>
          <a:prstGeom prst="rect">
            <a:avLst/>
          </a:prstGeom>
          <a:solidFill>
            <a:srgbClr val="D9D9D9"/>
          </a:solidFill>
        </p:spPr>
        <p:txBody>
          <a:bodyPr spcFirstLastPara="1" wrap="square" lIns="91425" tIns="91425" rIns="91425" bIns="91425" anchor="b" anchorCtr="0">
            <a:noAutofit/>
          </a:bodyPr>
          <a:lstStyle/>
          <a:p>
            <a:r>
              <a:rPr lang="fr" sz="2200" i="1" dirty="0">
                <a:solidFill>
                  <a:schemeClr val="accent5"/>
                </a:solidFill>
              </a:rPr>
              <a:t>        </a:t>
            </a:r>
            <a:r>
              <a:rPr lang="fr" sz="1800" i="1" dirty="0">
                <a:solidFill>
                  <a:schemeClr val="accent5"/>
                </a:solidFill>
              </a:rPr>
              <a:t> </a:t>
            </a:r>
            <a:r>
              <a:rPr lang="fr-FR" sz="1800" i="1" dirty="0">
                <a:solidFill>
                  <a:schemeClr val="accent5"/>
                </a:solidFill>
              </a:rPr>
              <a:t>Activités du groupe : POS ESR Type (état des lieux et prochaines étapes)</a:t>
            </a:r>
            <a:endParaRPr sz="1800" dirty="0">
              <a:solidFill>
                <a:schemeClr val="accent5"/>
              </a:solidFill>
            </a:endParaRPr>
          </a:p>
        </p:txBody>
      </p:sp>
      <p:pic>
        <p:nvPicPr>
          <p:cNvPr id="114" name="Google Shape;114;p19"/>
          <p:cNvPicPr preferRelativeResize="0"/>
          <p:nvPr/>
        </p:nvPicPr>
        <p:blipFill>
          <a:blip r:embed="rId4">
            <a:alphaModFix/>
          </a:blip>
          <a:stretch>
            <a:fillRect/>
          </a:stretch>
        </p:blipFill>
        <p:spPr>
          <a:xfrm>
            <a:off x="7952992" y="0"/>
            <a:ext cx="1238108" cy="699000"/>
          </a:xfrm>
          <a:prstGeom prst="rect">
            <a:avLst/>
          </a:prstGeom>
          <a:noFill/>
          <a:ln>
            <a:noFill/>
          </a:ln>
        </p:spPr>
      </p:pic>
      <p:pic>
        <p:nvPicPr>
          <p:cNvPr id="115" name="Google Shape;115;p19"/>
          <p:cNvPicPr preferRelativeResize="0"/>
          <p:nvPr/>
        </p:nvPicPr>
        <p:blipFill>
          <a:blip r:embed="rId5">
            <a:alphaModFix/>
          </a:blip>
          <a:stretch>
            <a:fillRect/>
          </a:stretch>
        </p:blipFill>
        <p:spPr>
          <a:xfrm>
            <a:off x="0" y="0"/>
            <a:ext cx="679176" cy="699000"/>
          </a:xfrm>
          <a:prstGeom prst="rect">
            <a:avLst/>
          </a:prstGeom>
          <a:noFill/>
          <a:ln>
            <a:noFill/>
          </a:ln>
        </p:spPr>
      </p:pic>
      <p:sp>
        <p:nvSpPr>
          <p:cNvPr id="116" name="Google Shape;116;p19"/>
          <p:cNvSpPr txBox="1">
            <a:spLocks noGrp="1"/>
          </p:cNvSpPr>
          <p:nvPr>
            <p:ph type="subTitle" idx="1"/>
          </p:nvPr>
        </p:nvSpPr>
        <p:spPr>
          <a:xfrm>
            <a:off x="248875" y="965900"/>
            <a:ext cx="8520600" cy="3808500"/>
          </a:xfrm>
          <a:prstGeom prst="rect">
            <a:avLst/>
          </a:prstGeom>
          <a:ln w="9525" cap="flat" cmpd="sng">
            <a:solidFill>
              <a:srgbClr val="F3F3F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100" i="1" dirty="0">
              <a:solidFill>
                <a:srgbClr val="000000"/>
              </a:solidFill>
            </a:endParaRPr>
          </a:p>
          <a:p>
            <a:pPr marL="0" lvl="0" indent="0" algn="l" rtl="0">
              <a:spcBef>
                <a:spcPts val="0"/>
              </a:spcBef>
              <a:spcAft>
                <a:spcPts val="0"/>
              </a:spcAft>
              <a:buNone/>
            </a:pPr>
            <a:endParaRPr sz="1100" i="1" dirty="0">
              <a:solidFill>
                <a:srgbClr val="000000"/>
              </a:solidFill>
            </a:endParaRPr>
          </a:p>
          <a:p>
            <a:pPr marL="0" lvl="0" indent="0" algn="l" rtl="0">
              <a:spcBef>
                <a:spcPts val="0"/>
              </a:spcBef>
              <a:spcAft>
                <a:spcPts val="0"/>
              </a:spcAft>
              <a:buNone/>
            </a:pPr>
            <a:endParaRPr sz="1100" i="1" dirty="0">
              <a:solidFill>
                <a:srgbClr val="000000"/>
              </a:solidFill>
            </a:endParaRPr>
          </a:p>
          <a:p>
            <a:pPr marL="457200" lvl="0" indent="0" algn="l" rtl="0">
              <a:spcBef>
                <a:spcPts val="0"/>
              </a:spcBef>
              <a:spcAft>
                <a:spcPts val="0"/>
              </a:spcAft>
              <a:buNone/>
            </a:pPr>
            <a:endParaRPr sz="1100" i="1" dirty="0">
              <a:solidFill>
                <a:srgbClr val="000000"/>
              </a:solidFill>
            </a:endParaRPr>
          </a:p>
          <a:p>
            <a:pPr marL="0" lvl="0" indent="0" algn="ctr" rtl="0">
              <a:spcBef>
                <a:spcPts val="0"/>
              </a:spcBef>
              <a:spcAft>
                <a:spcPts val="0"/>
              </a:spcAft>
              <a:buNone/>
            </a:pPr>
            <a:endParaRPr sz="1100" dirty="0"/>
          </a:p>
        </p:txBody>
      </p:sp>
      <p:graphicFrame>
        <p:nvGraphicFramePr>
          <p:cNvPr id="2" name="Objet 1">
            <a:hlinkClick r:id="" action="ppaction://ole?verb=0"/>
            <a:extLst>
              <a:ext uri="{FF2B5EF4-FFF2-40B4-BE49-F238E27FC236}">
                <a16:creationId xmlns:a16="http://schemas.microsoft.com/office/drawing/2014/main" id="{EC4A273A-D09D-4AC5-974F-5A9BCCD40D32}"/>
              </a:ext>
            </a:extLst>
          </p:cNvPr>
          <p:cNvGraphicFramePr>
            <a:graphicFrameLocks noChangeAspect="1"/>
          </p:cNvGraphicFramePr>
          <p:nvPr>
            <p:extLst>
              <p:ext uri="{D42A27DB-BD31-4B8C-83A1-F6EECF244321}">
                <p14:modId xmlns:p14="http://schemas.microsoft.com/office/powerpoint/2010/main" val="7869006"/>
              </p:ext>
            </p:extLst>
          </p:nvPr>
        </p:nvGraphicFramePr>
        <p:xfrm>
          <a:off x="2100404" y="983500"/>
          <a:ext cx="5461538" cy="4096154"/>
        </p:xfrm>
        <a:graphic>
          <a:graphicData uri="http://schemas.openxmlformats.org/presentationml/2006/ole">
            <mc:AlternateContent xmlns:mc="http://schemas.openxmlformats.org/markup-compatibility/2006">
              <mc:Choice xmlns:v="urn:schemas-microsoft-com:vml" Requires="v">
                <p:oleObj spid="_x0000_s3129" name="Presentation" r:id="rId6" imgW="1587600" imgH="1190520" progId="PowerPoint.Show.12">
                  <p:embed/>
                </p:oleObj>
              </mc:Choice>
              <mc:Fallback>
                <p:oleObj name="Presentation" r:id="rId6" imgW="1587600" imgH="1190520" progId="PowerPoint.Show.12">
                  <p:embed/>
                  <p:pic>
                    <p:nvPicPr>
                      <p:cNvPr id="0" name=""/>
                      <p:cNvPicPr/>
                      <p:nvPr/>
                    </p:nvPicPr>
                    <p:blipFill>
                      <a:blip r:embed="rId7"/>
                      <a:stretch>
                        <a:fillRect/>
                      </a:stretch>
                    </p:blipFill>
                    <p:spPr>
                      <a:xfrm>
                        <a:off x="2100404" y="983500"/>
                        <a:ext cx="5461538" cy="4096154"/>
                      </a:xfrm>
                      <a:prstGeom prst="rect">
                        <a:avLst/>
                      </a:prstGeom>
                    </p:spPr>
                  </p:pic>
                </p:oleObj>
              </mc:Fallback>
            </mc:AlternateContent>
          </a:graphicData>
        </a:graphic>
      </p:graphicFrame>
      <p:sp>
        <p:nvSpPr>
          <p:cNvPr id="7" name="ZoneTexte 6">
            <a:extLst>
              <a:ext uri="{FF2B5EF4-FFF2-40B4-BE49-F238E27FC236}">
                <a16:creationId xmlns:a16="http://schemas.microsoft.com/office/drawing/2014/main" id="{D4420C2C-A8F9-4326-BE78-4BC41086F935}"/>
              </a:ext>
            </a:extLst>
          </p:cNvPr>
          <p:cNvSpPr txBox="1"/>
          <p:nvPr/>
        </p:nvSpPr>
        <p:spPr>
          <a:xfrm>
            <a:off x="108642" y="737524"/>
            <a:ext cx="8122736" cy="307777"/>
          </a:xfrm>
          <a:prstGeom prst="rect">
            <a:avLst/>
          </a:prstGeom>
          <a:noFill/>
        </p:spPr>
        <p:txBody>
          <a:bodyPr wrap="none" rtlCol="0">
            <a:spAutoFit/>
          </a:bodyPr>
          <a:lstStyle/>
          <a:p>
            <a:r>
              <a:rPr lang="fr-FR" dirty="0"/>
              <a:t>L’intégralité de la présentation est accessible en cliquant sur l’image ci-dessous, en mode diaporama</a:t>
            </a:r>
          </a:p>
        </p:txBody>
      </p:sp>
    </p:spTree>
    <p:extLst>
      <p:ext uri="{BB962C8B-B14F-4D97-AF65-F5344CB8AC3E}">
        <p14:creationId xmlns:p14="http://schemas.microsoft.com/office/powerpoint/2010/main" val="25133297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224614" y="123371"/>
            <a:ext cx="6793043" cy="894354"/>
          </a:xfrm>
          <a:prstGeom prst="rect">
            <a:avLst/>
          </a:prstGeom>
          <a:solidFill>
            <a:srgbClr val="D9D9D9"/>
          </a:solidFill>
        </p:spPr>
        <p:txBody>
          <a:bodyPr spcFirstLastPara="1" wrap="square" lIns="91425" tIns="91425" rIns="91425" bIns="91425" anchor="b" anchorCtr="0">
            <a:noAutofit/>
          </a:bodyPr>
          <a:lstStyle/>
          <a:p>
            <a:pPr marL="0" lvl="0" indent="457200" rtl="0">
              <a:spcBef>
                <a:spcPts val="0"/>
              </a:spcBef>
              <a:spcAft>
                <a:spcPts val="0"/>
              </a:spcAft>
              <a:buNone/>
            </a:pPr>
            <a:r>
              <a:rPr lang="fr-FR" sz="1600" b="1" i="1" dirty="0">
                <a:solidFill>
                  <a:srgbClr val="4A86E8"/>
                </a:solidFill>
              </a:rPr>
              <a:t>POS ESR Type</a:t>
            </a:r>
            <a:endParaRPr sz="1600" b="1" i="1" dirty="0">
              <a:solidFill>
                <a:srgbClr val="4A86E8"/>
              </a:solidFill>
            </a:endParaRPr>
          </a:p>
          <a:p>
            <a:pPr marL="0" lvl="0" indent="0" algn="r" rtl="0">
              <a:spcBef>
                <a:spcPts val="0"/>
              </a:spcBef>
              <a:spcAft>
                <a:spcPts val="0"/>
              </a:spcAft>
              <a:buClr>
                <a:schemeClr val="dk1"/>
              </a:buClr>
              <a:buSzPts val="1100"/>
              <a:buFont typeface="Arial"/>
              <a:buNone/>
            </a:pPr>
            <a:r>
              <a:rPr lang="fr-FR" sz="1600" i="1" dirty="0">
                <a:solidFill>
                  <a:srgbClr val="4A86E8"/>
                </a:solidFill>
              </a:rPr>
              <a:t>RETOURS ET ECHANGES AVEC LA SALLE</a:t>
            </a:r>
            <a:endParaRPr sz="1600" dirty="0">
              <a:solidFill>
                <a:srgbClr val="4A86E8"/>
              </a:solidFill>
            </a:endParaRPr>
          </a:p>
        </p:txBody>
      </p:sp>
      <p:sp>
        <p:nvSpPr>
          <p:cNvPr id="7" name="Espace réservé du texte 6">
            <a:extLst>
              <a:ext uri="{FF2B5EF4-FFF2-40B4-BE49-F238E27FC236}">
                <a16:creationId xmlns:a16="http://schemas.microsoft.com/office/drawing/2014/main" id="{1C1C04D4-52C6-4BC4-B613-6A4EA44E8A2B}"/>
              </a:ext>
            </a:extLst>
          </p:cNvPr>
          <p:cNvSpPr>
            <a:spLocks noGrp="1"/>
          </p:cNvSpPr>
          <p:nvPr>
            <p:ph type="body" idx="1"/>
          </p:nvPr>
        </p:nvSpPr>
        <p:spPr>
          <a:xfrm>
            <a:off x="311700" y="1254229"/>
            <a:ext cx="8200929" cy="3416400"/>
          </a:xfrm>
        </p:spPr>
        <p:txBody>
          <a:bodyPr/>
          <a:lstStyle/>
          <a:p>
            <a:r>
              <a:rPr lang="fr-FR" dirty="0"/>
              <a:t>Le POS a bien été conçu comme un modèle transverse applicable aussi bien aux EPST qu’aux universités (et également aux écoles)</a:t>
            </a:r>
          </a:p>
          <a:p>
            <a:r>
              <a:rPr lang="fr-FR" dirty="0"/>
              <a:t>Il est possible de réaliser des focus en choisissant parmi les éléments du POS uniquement ceux qui correspondent au besoin</a:t>
            </a:r>
          </a:p>
          <a:p>
            <a:r>
              <a:rPr lang="fr-FR" dirty="0"/>
              <a:t>Le POS offre une granularité variée qui permet de répondre aux différents usages</a:t>
            </a:r>
          </a:p>
          <a:p>
            <a:r>
              <a:rPr lang="fr-FR" dirty="0"/>
              <a:t>Il est important à présent de se concentrer sur la description et mise à disposition de cas d’usages</a:t>
            </a:r>
          </a:p>
        </p:txBody>
      </p:sp>
      <p:pic>
        <p:nvPicPr>
          <p:cNvPr id="90" name="Google Shape;90;p16"/>
          <p:cNvPicPr preferRelativeResize="0"/>
          <p:nvPr/>
        </p:nvPicPr>
        <p:blipFill>
          <a:blip r:embed="rId3">
            <a:alphaModFix/>
          </a:blip>
          <a:stretch>
            <a:fillRect/>
          </a:stretch>
        </p:blipFill>
        <p:spPr>
          <a:xfrm>
            <a:off x="58059" y="4386442"/>
            <a:ext cx="679176" cy="699000"/>
          </a:xfrm>
          <a:prstGeom prst="rect">
            <a:avLst/>
          </a:prstGeom>
          <a:noFill/>
          <a:ln>
            <a:noFill/>
          </a:ln>
        </p:spPr>
      </p:pic>
      <p:sp>
        <p:nvSpPr>
          <p:cNvPr id="2" name="Ellipse 1">
            <a:extLst>
              <a:ext uri="{FF2B5EF4-FFF2-40B4-BE49-F238E27FC236}">
                <a16:creationId xmlns:a16="http://schemas.microsoft.com/office/drawing/2014/main" id="{CCD69109-D9FE-4042-B780-60D9377D76D1}"/>
              </a:ext>
            </a:extLst>
          </p:cNvPr>
          <p:cNvSpPr/>
          <p:nvPr/>
        </p:nvSpPr>
        <p:spPr>
          <a:xfrm>
            <a:off x="7735758" y="3693886"/>
            <a:ext cx="1357441" cy="139477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965139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19"/>
          <p:cNvSpPr txBox="1">
            <a:spLocks noGrp="1"/>
          </p:cNvSpPr>
          <p:nvPr>
            <p:ph type="ctrTitle"/>
          </p:nvPr>
        </p:nvSpPr>
        <p:spPr>
          <a:xfrm>
            <a:off x="679176" y="0"/>
            <a:ext cx="7273816" cy="699000"/>
          </a:xfrm>
          <a:prstGeom prst="rect">
            <a:avLst/>
          </a:prstGeom>
          <a:solidFill>
            <a:srgbClr val="D9D9D9"/>
          </a:solidFill>
        </p:spPr>
        <p:txBody>
          <a:bodyPr spcFirstLastPara="1" wrap="square" lIns="91425" tIns="91425" rIns="91425" bIns="91425" anchor="b" anchorCtr="0">
            <a:noAutofit/>
          </a:bodyPr>
          <a:lstStyle/>
          <a:p>
            <a:r>
              <a:rPr lang="fr" sz="2200" i="1" dirty="0">
                <a:solidFill>
                  <a:schemeClr val="accent5"/>
                </a:solidFill>
              </a:rPr>
              <a:t>        </a:t>
            </a:r>
            <a:r>
              <a:rPr lang="fr" sz="1800" i="1" dirty="0">
                <a:solidFill>
                  <a:schemeClr val="accent5"/>
                </a:solidFill>
              </a:rPr>
              <a:t> </a:t>
            </a:r>
            <a:r>
              <a:rPr lang="fr-FR" sz="1800" i="1" dirty="0">
                <a:solidFill>
                  <a:schemeClr val="accent5"/>
                </a:solidFill>
              </a:rPr>
              <a:t>Au-delà du groupe </a:t>
            </a:r>
            <a:r>
              <a:rPr lang="fr-FR" sz="1800" i="1" dirty="0" err="1">
                <a:solidFill>
                  <a:schemeClr val="accent5"/>
                </a:solidFill>
              </a:rPr>
              <a:t>urbaESR</a:t>
            </a:r>
            <a:r>
              <a:rPr lang="fr-FR" sz="1800" i="1" dirty="0">
                <a:solidFill>
                  <a:schemeClr val="accent5"/>
                </a:solidFill>
              </a:rPr>
              <a:t> : retour sur deux autres structures porteuses de l’urbanisation, EA-SIG (EUNIS) et le club </a:t>
            </a:r>
            <a:r>
              <a:rPr lang="fr-FR" sz="1800" i="1" dirty="0" err="1">
                <a:solidFill>
                  <a:schemeClr val="accent5"/>
                </a:solidFill>
              </a:rPr>
              <a:t>urba</a:t>
            </a:r>
            <a:r>
              <a:rPr lang="fr-FR" sz="1800" i="1" dirty="0">
                <a:solidFill>
                  <a:schemeClr val="accent5"/>
                </a:solidFill>
              </a:rPr>
              <a:t>-EA</a:t>
            </a:r>
            <a:endParaRPr sz="1800" dirty="0">
              <a:solidFill>
                <a:schemeClr val="accent5"/>
              </a:solidFill>
            </a:endParaRPr>
          </a:p>
        </p:txBody>
      </p:sp>
      <p:pic>
        <p:nvPicPr>
          <p:cNvPr id="114" name="Google Shape;114;p19"/>
          <p:cNvPicPr preferRelativeResize="0"/>
          <p:nvPr/>
        </p:nvPicPr>
        <p:blipFill>
          <a:blip r:embed="rId4">
            <a:alphaModFix/>
          </a:blip>
          <a:stretch>
            <a:fillRect/>
          </a:stretch>
        </p:blipFill>
        <p:spPr>
          <a:xfrm>
            <a:off x="7952992" y="0"/>
            <a:ext cx="1238108" cy="699000"/>
          </a:xfrm>
          <a:prstGeom prst="rect">
            <a:avLst/>
          </a:prstGeom>
          <a:noFill/>
          <a:ln>
            <a:noFill/>
          </a:ln>
        </p:spPr>
      </p:pic>
      <p:pic>
        <p:nvPicPr>
          <p:cNvPr id="115" name="Google Shape;115;p19"/>
          <p:cNvPicPr preferRelativeResize="0"/>
          <p:nvPr/>
        </p:nvPicPr>
        <p:blipFill>
          <a:blip r:embed="rId5">
            <a:alphaModFix/>
          </a:blip>
          <a:stretch>
            <a:fillRect/>
          </a:stretch>
        </p:blipFill>
        <p:spPr>
          <a:xfrm>
            <a:off x="0" y="0"/>
            <a:ext cx="679176" cy="699000"/>
          </a:xfrm>
          <a:prstGeom prst="rect">
            <a:avLst/>
          </a:prstGeom>
          <a:noFill/>
          <a:ln>
            <a:noFill/>
          </a:ln>
        </p:spPr>
      </p:pic>
      <p:sp>
        <p:nvSpPr>
          <p:cNvPr id="116" name="Google Shape;116;p19"/>
          <p:cNvSpPr txBox="1">
            <a:spLocks noGrp="1"/>
          </p:cNvSpPr>
          <p:nvPr>
            <p:ph type="subTitle" idx="1"/>
          </p:nvPr>
        </p:nvSpPr>
        <p:spPr>
          <a:xfrm>
            <a:off x="248875" y="965900"/>
            <a:ext cx="8520600" cy="3808500"/>
          </a:xfrm>
          <a:prstGeom prst="rect">
            <a:avLst/>
          </a:prstGeom>
          <a:ln w="9525" cap="flat" cmpd="sng">
            <a:solidFill>
              <a:srgbClr val="F3F3F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100" i="1" dirty="0">
              <a:solidFill>
                <a:srgbClr val="000000"/>
              </a:solidFill>
            </a:endParaRPr>
          </a:p>
          <a:p>
            <a:pPr marL="0" lvl="0" indent="0" algn="l" rtl="0">
              <a:spcBef>
                <a:spcPts val="0"/>
              </a:spcBef>
              <a:spcAft>
                <a:spcPts val="0"/>
              </a:spcAft>
              <a:buNone/>
            </a:pPr>
            <a:endParaRPr sz="1100" i="1" dirty="0">
              <a:solidFill>
                <a:srgbClr val="000000"/>
              </a:solidFill>
            </a:endParaRPr>
          </a:p>
          <a:p>
            <a:pPr marL="0" lvl="0" indent="0" algn="l" rtl="0">
              <a:spcBef>
                <a:spcPts val="0"/>
              </a:spcBef>
              <a:spcAft>
                <a:spcPts val="0"/>
              </a:spcAft>
              <a:buNone/>
            </a:pPr>
            <a:endParaRPr sz="1100" i="1" dirty="0">
              <a:solidFill>
                <a:srgbClr val="000000"/>
              </a:solidFill>
            </a:endParaRPr>
          </a:p>
          <a:p>
            <a:pPr marL="457200" lvl="0" indent="0" algn="l" rtl="0">
              <a:spcBef>
                <a:spcPts val="0"/>
              </a:spcBef>
              <a:spcAft>
                <a:spcPts val="0"/>
              </a:spcAft>
              <a:buNone/>
            </a:pPr>
            <a:endParaRPr sz="1100" i="1" dirty="0">
              <a:solidFill>
                <a:srgbClr val="000000"/>
              </a:solidFill>
            </a:endParaRPr>
          </a:p>
          <a:p>
            <a:pPr marL="0" lvl="0" indent="0" algn="ctr" rtl="0">
              <a:spcBef>
                <a:spcPts val="0"/>
              </a:spcBef>
              <a:spcAft>
                <a:spcPts val="0"/>
              </a:spcAft>
              <a:buNone/>
            </a:pPr>
            <a:endParaRPr sz="1100" dirty="0"/>
          </a:p>
        </p:txBody>
      </p:sp>
      <p:graphicFrame>
        <p:nvGraphicFramePr>
          <p:cNvPr id="3" name="Objet 2">
            <a:hlinkClick r:id="" action="ppaction://ole?verb=0"/>
            <a:extLst>
              <a:ext uri="{FF2B5EF4-FFF2-40B4-BE49-F238E27FC236}">
                <a16:creationId xmlns:a16="http://schemas.microsoft.com/office/drawing/2014/main" id="{E11D929F-0929-4DE7-A90D-1865CDD3EC75}"/>
              </a:ext>
            </a:extLst>
          </p:cNvPr>
          <p:cNvGraphicFramePr>
            <a:graphicFrameLocks noChangeAspect="1"/>
          </p:cNvGraphicFramePr>
          <p:nvPr>
            <p:extLst>
              <p:ext uri="{D42A27DB-BD31-4B8C-83A1-F6EECF244321}">
                <p14:modId xmlns:p14="http://schemas.microsoft.com/office/powerpoint/2010/main" val="2616415837"/>
              </p:ext>
            </p:extLst>
          </p:nvPr>
        </p:nvGraphicFramePr>
        <p:xfrm>
          <a:off x="1869842" y="1034376"/>
          <a:ext cx="5278666" cy="3959000"/>
        </p:xfrm>
        <a:graphic>
          <a:graphicData uri="http://schemas.openxmlformats.org/presentationml/2006/ole">
            <mc:AlternateContent xmlns:mc="http://schemas.openxmlformats.org/markup-compatibility/2006">
              <mc:Choice xmlns:v="urn:schemas-microsoft-com:vml" Requires="v">
                <p:oleObj spid="_x0000_s4144" name="Presentation" r:id="rId6" imgW="1587600" imgH="1190520" progId="PowerPoint.Show.12">
                  <p:embed/>
                </p:oleObj>
              </mc:Choice>
              <mc:Fallback>
                <p:oleObj name="Presentation" r:id="rId6" imgW="1587600" imgH="1190520" progId="PowerPoint.Show.12">
                  <p:embed/>
                  <p:pic>
                    <p:nvPicPr>
                      <p:cNvPr id="0" name=""/>
                      <p:cNvPicPr/>
                      <p:nvPr/>
                    </p:nvPicPr>
                    <p:blipFill>
                      <a:blip r:embed="rId7"/>
                      <a:stretch>
                        <a:fillRect/>
                      </a:stretch>
                    </p:blipFill>
                    <p:spPr>
                      <a:xfrm>
                        <a:off x="1869842" y="1034376"/>
                        <a:ext cx="5278666" cy="3959000"/>
                      </a:xfrm>
                      <a:prstGeom prst="rect">
                        <a:avLst/>
                      </a:prstGeom>
                    </p:spPr>
                  </p:pic>
                </p:oleObj>
              </mc:Fallback>
            </mc:AlternateContent>
          </a:graphicData>
        </a:graphic>
      </p:graphicFrame>
      <p:sp>
        <p:nvSpPr>
          <p:cNvPr id="7" name="ZoneTexte 6">
            <a:extLst>
              <a:ext uri="{FF2B5EF4-FFF2-40B4-BE49-F238E27FC236}">
                <a16:creationId xmlns:a16="http://schemas.microsoft.com/office/drawing/2014/main" id="{9EBED0A6-5351-47BE-9981-56E651AE1320}"/>
              </a:ext>
            </a:extLst>
          </p:cNvPr>
          <p:cNvSpPr txBox="1"/>
          <p:nvPr/>
        </p:nvSpPr>
        <p:spPr>
          <a:xfrm>
            <a:off x="108642" y="737524"/>
            <a:ext cx="8122736" cy="307777"/>
          </a:xfrm>
          <a:prstGeom prst="rect">
            <a:avLst/>
          </a:prstGeom>
          <a:noFill/>
        </p:spPr>
        <p:txBody>
          <a:bodyPr wrap="none" rtlCol="0">
            <a:spAutoFit/>
          </a:bodyPr>
          <a:lstStyle/>
          <a:p>
            <a:r>
              <a:rPr lang="fr-FR" dirty="0"/>
              <a:t>L’intégralité de la présentation est accessible en cliquant sur l’image ci-dessous, en mode diaporama</a:t>
            </a:r>
          </a:p>
        </p:txBody>
      </p:sp>
    </p:spTree>
    <p:extLst>
      <p:ext uri="{BB962C8B-B14F-4D97-AF65-F5344CB8AC3E}">
        <p14:creationId xmlns:p14="http://schemas.microsoft.com/office/powerpoint/2010/main" val="32957873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224614" y="123371"/>
            <a:ext cx="6793043" cy="894354"/>
          </a:xfrm>
          <a:prstGeom prst="rect">
            <a:avLst/>
          </a:prstGeom>
          <a:solidFill>
            <a:srgbClr val="D9D9D9"/>
          </a:solidFill>
        </p:spPr>
        <p:txBody>
          <a:bodyPr spcFirstLastPara="1" wrap="square" lIns="91425" tIns="91425" rIns="91425" bIns="91425" anchor="b" anchorCtr="0">
            <a:noAutofit/>
          </a:bodyPr>
          <a:lstStyle/>
          <a:p>
            <a:pPr marL="0" lvl="0" indent="457200" rtl="0">
              <a:spcBef>
                <a:spcPts val="0"/>
              </a:spcBef>
              <a:spcAft>
                <a:spcPts val="0"/>
              </a:spcAft>
              <a:buNone/>
            </a:pPr>
            <a:r>
              <a:rPr lang="fr-FR" sz="1600" b="1" i="1" dirty="0">
                <a:solidFill>
                  <a:srgbClr val="4A86E8"/>
                </a:solidFill>
              </a:rPr>
              <a:t>Au-delà du groupe </a:t>
            </a:r>
            <a:r>
              <a:rPr lang="fr-FR" sz="1600" b="1" i="1" dirty="0" err="1">
                <a:solidFill>
                  <a:srgbClr val="4A86E8"/>
                </a:solidFill>
              </a:rPr>
              <a:t>urba</a:t>
            </a:r>
            <a:r>
              <a:rPr lang="fr-FR" sz="1600" b="1" i="1" dirty="0">
                <a:solidFill>
                  <a:srgbClr val="4A86E8"/>
                </a:solidFill>
              </a:rPr>
              <a:t> ESR</a:t>
            </a:r>
            <a:endParaRPr sz="1600" b="1" i="1" dirty="0">
              <a:solidFill>
                <a:srgbClr val="4A86E8"/>
              </a:solidFill>
            </a:endParaRPr>
          </a:p>
          <a:p>
            <a:pPr marL="0" lvl="0" indent="0" algn="r" rtl="0">
              <a:spcBef>
                <a:spcPts val="0"/>
              </a:spcBef>
              <a:spcAft>
                <a:spcPts val="0"/>
              </a:spcAft>
              <a:buClr>
                <a:schemeClr val="dk1"/>
              </a:buClr>
              <a:buSzPts val="1100"/>
              <a:buFont typeface="Arial"/>
              <a:buNone/>
            </a:pPr>
            <a:r>
              <a:rPr lang="fr-FR" sz="1600" i="1" dirty="0">
                <a:solidFill>
                  <a:srgbClr val="4A86E8"/>
                </a:solidFill>
              </a:rPr>
              <a:t>RETOURS ET ECHANGES AVEC LA SALLE</a:t>
            </a:r>
            <a:endParaRPr sz="1600" dirty="0">
              <a:solidFill>
                <a:srgbClr val="4A86E8"/>
              </a:solidFill>
            </a:endParaRPr>
          </a:p>
        </p:txBody>
      </p:sp>
      <p:sp>
        <p:nvSpPr>
          <p:cNvPr id="7" name="Espace réservé du texte 6">
            <a:extLst>
              <a:ext uri="{FF2B5EF4-FFF2-40B4-BE49-F238E27FC236}">
                <a16:creationId xmlns:a16="http://schemas.microsoft.com/office/drawing/2014/main" id="{1C1C04D4-52C6-4BC4-B613-6A4EA44E8A2B}"/>
              </a:ext>
            </a:extLst>
          </p:cNvPr>
          <p:cNvSpPr>
            <a:spLocks noGrp="1"/>
          </p:cNvSpPr>
          <p:nvPr>
            <p:ph type="body" idx="1"/>
          </p:nvPr>
        </p:nvSpPr>
        <p:spPr>
          <a:xfrm>
            <a:off x="311700" y="1254229"/>
            <a:ext cx="8200929" cy="3416400"/>
          </a:xfrm>
        </p:spPr>
        <p:txBody>
          <a:bodyPr/>
          <a:lstStyle/>
          <a:p>
            <a:r>
              <a:rPr lang="fr-FR" dirty="0"/>
              <a:t>Le modèle BCM HERM est intéressant, même si au niveau du calendrier, il est dommage qu’il arrive en même temps que le POS</a:t>
            </a:r>
          </a:p>
          <a:p>
            <a:r>
              <a:rPr lang="fr-FR" dirty="0"/>
              <a:t>Recouvrement entre les travaux de standardisation EDU-API et le groupe de travail GAIA-X ?</a:t>
            </a:r>
          </a:p>
        </p:txBody>
      </p:sp>
      <p:pic>
        <p:nvPicPr>
          <p:cNvPr id="90" name="Google Shape;90;p16"/>
          <p:cNvPicPr preferRelativeResize="0"/>
          <p:nvPr/>
        </p:nvPicPr>
        <p:blipFill>
          <a:blip r:embed="rId3">
            <a:alphaModFix/>
          </a:blip>
          <a:stretch>
            <a:fillRect/>
          </a:stretch>
        </p:blipFill>
        <p:spPr>
          <a:xfrm>
            <a:off x="58059" y="4386442"/>
            <a:ext cx="679176" cy="699000"/>
          </a:xfrm>
          <a:prstGeom prst="rect">
            <a:avLst/>
          </a:prstGeom>
          <a:noFill/>
          <a:ln>
            <a:noFill/>
          </a:ln>
        </p:spPr>
      </p:pic>
      <p:sp>
        <p:nvSpPr>
          <p:cNvPr id="2" name="Ellipse 1">
            <a:extLst>
              <a:ext uri="{FF2B5EF4-FFF2-40B4-BE49-F238E27FC236}">
                <a16:creationId xmlns:a16="http://schemas.microsoft.com/office/drawing/2014/main" id="{CCD69109-D9FE-4042-B780-60D9377D76D1}"/>
              </a:ext>
            </a:extLst>
          </p:cNvPr>
          <p:cNvSpPr/>
          <p:nvPr/>
        </p:nvSpPr>
        <p:spPr>
          <a:xfrm>
            <a:off x="7735758" y="3693886"/>
            <a:ext cx="1357441" cy="139477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600825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20"/>
        <p:cNvGrpSpPr/>
        <p:nvPr/>
      </p:nvGrpSpPr>
      <p:grpSpPr>
        <a:xfrm>
          <a:off x="0" y="0"/>
          <a:ext cx="0" cy="0"/>
          <a:chOff x="0" y="0"/>
          <a:chExt cx="0" cy="0"/>
        </a:xfrm>
      </p:grpSpPr>
      <p:sp>
        <p:nvSpPr>
          <p:cNvPr id="121" name="Google Shape;121;p20"/>
          <p:cNvSpPr txBox="1">
            <a:spLocks noGrp="1"/>
          </p:cNvSpPr>
          <p:nvPr>
            <p:ph type="ctrTitle"/>
          </p:nvPr>
        </p:nvSpPr>
        <p:spPr>
          <a:xfrm>
            <a:off x="0" y="0"/>
            <a:ext cx="9191100" cy="699000"/>
          </a:xfrm>
          <a:prstGeom prst="rect">
            <a:avLst/>
          </a:prstGeom>
          <a:solidFill>
            <a:srgbClr val="D9D9D9"/>
          </a:solidFill>
        </p:spPr>
        <p:txBody>
          <a:bodyPr spcFirstLastPara="1" wrap="square" lIns="91425" tIns="91425" rIns="91425" bIns="91425" anchor="b" anchorCtr="0">
            <a:noAutofit/>
          </a:bodyPr>
          <a:lstStyle/>
          <a:p>
            <a:pPr marL="0" lvl="0" indent="0" algn="ctr" rtl="0">
              <a:spcBef>
                <a:spcPts val="0"/>
              </a:spcBef>
              <a:spcAft>
                <a:spcPts val="0"/>
              </a:spcAft>
              <a:buNone/>
            </a:pPr>
            <a:r>
              <a:rPr lang="fr" sz="1800" i="1">
                <a:solidFill>
                  <a:srgbClr val="4A86E8"/>
                </a:solidFill>
              </a:rPr>
              <a:t>Quel est le degré de maturité de la mise en œuvre</a:t>
            </a:r>
            <a:endParaRPr sz="1800" i="1">
              <a:solidFill>
                <a:srgbClr val="4A86E8"/>
              </a:solidFill>
            </a:endParaRPr>
          </a:p>
          <a:p>
            <a:pPr marL="0" lvl="0" indent="0" algn="ctr" rtl="0">
              <a:spcBef>
                <a:spcPts val="0"/>
              </a:spcBef>
              <a:spcAft>
                <a:spcPts val="0"/>
              </a:spcAft>
              <a:buNone/>
            </a:pPr>
            <a:r>
              <a:rPr lang="fr" sz="1800" i="1">
                <a:solidFill>
                  <a:srgbClr val="4A86E8"/>
                </a:solidFill>
              </a:rPr>
              <a:t> de l’urbanisation au sein de nos établissements ?</a:t>
            </a:r>
            <a:endParaRPr sz="1800" i="1">
              <a:solidFill>
                <a:srgbClr val="4A86E8"/>
              </a:solidFill>
            </a:endParaRPr>
          </a:p>
        </p:txBody>
      </p:sp>
      <p:pic>
        <p:nvPicPr>
          <p:cNvPr id="122" name="Google Shape;122;p20"/>
          <p:cNvPicPr preferRelativeResize="0"/>
          <p:nvPr/>
        </p:nvPicPr>
        <p:blipFill>
          <a:blip r:embed="rId3">
            <a:alphaModFix/>
          </a:blip>
          <a:stretch>
            <a:fillRect/>
          </a:stretch>
        </p:blipFill>
        <p:spPr>
          <a:xfrm>
            <a:off x="7952992" y="0"/>
            <a:ext cx="1238108" cy="699000"/>
          </a:xfrm>
          <a:prstGeom prst="rect">
            <a:avLst/>
          </a:prstGeom>
          <a:noFill/>
          <a:ln>
            <a:noFill/>
          </a:ln>
        </p:spPr>
      </p:pic>
      <p:pic>
        <p:nvPicPr>
          <p:cNvPr id="123" name="Google Shape;123;p20"/>
          <p:cNvPicPr preferRelativeResize="0"/>
          <p:nvPr/>
        </p:nvPicPr>
        <p:blipFill>
          <a:blip r:embed="rId4">
            <a:alphaModFix/>
          </a:blip>
          <a:stretch>
            <a:fillRect/>
          </a:stretch>
        </p:blipFill>
        <p:spPr>
          <a:xfrm>
            <a:off x="0" y="0"/>
            <a:ext cx="679176" cy="699000"/>
          </a:xfrm>
          <a:prstGeom prst="rect">
            <a:avLst/>
          </a:prstGeom>
          <a:noFill/>
          <a:ln>
            <a:noFill/>
          </a:ln>
        </p:spPr>
      </p:pic>
      <p:sp>
        <p:nvSpPr>
          <p:cNvPr id="124" name="Google Shape;124;p20"/>
          <p:cNvSpPr txBox="1">
            <a:spLocks noGrp="1"/>
          </p:cNvSpPr>
          <p:nvPr>
            <p:ph type="subTitle" idx="1"/>
          </p:nvPr>
        </p:nvSpPr>
        <p:spPr>
          <a:xfrm>
            <a:off x="0" y="903075"/>
            <a:ext cx="9046200" cy="4303200"/>
          </a:xfrm>
          <a:prstGeom prst="rect">
            <a:avLst/>
          </a:prstGeom>
          <a:ln w="9525" cap="flat" cmpd="sng">
            <a:solidFill>
              <a:srgbClr val="F3F3F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sz="1800" dirty="0">
                <a:solidFill>
                  <a:srgbClr val="FF00FF"/>
                </a:solidFill>
                <a:latin typeface="Caveat"/>
                <a:ea typeface="Caveat"/>
                <a:cs typeface="Caveat"/>
                <a:sym typeface="Caveat"/>
              </a:rPr>
              <a:t>Groupe de travail : </a:t>
            </a:r>
            <a:r>
              <a:rPr lang="fr" sz="1400" dirty="0">
                <a:solidFill>
                  <a:srgbClr val="000000"/>
                </a:solidFill>
              </a:rPr>
              <a:t>	</a:t>
            </a:r>
            <a:r>
              <a:rPr lang="fr" sz="1400" dirty="0">
                <a:solidFill>
                  <a:schemeClr val="dk1"/>
                </a:solidFill>
              </a:rPr>
              <a:t>Dominique Colla, Université de Bordeaux(Csiesr)  </a:t>
            </a:r>
            <a:endParaRPr sz="1400" dirty="0">
              <a:solidFill>
                <a:schemeClr val="dk1"/>
              </a:solidFill>
            </a:endParaRPr>
          </a:p>
          <a:p>
            <a:pPr marL="1371600" lvl="0" indent="457200" algn="l" rtl="0">
              <a:spcBef>
                <a:spcPts val="0"/>
              </a:spcBef>
              <a:spcAft>
                <a:spcPts val="0"/>
              </a:spcAft>
              <a:buNone/>
            </a:pPr>
            <a:r>
              <a:rPr lang="fr" sz="1400" dirty="0">
                <a:solidFill>
                  <a:schemeClr val="dk1"/>
                </a:solidFill>
              </a:rPr>
              <a:t>Patrick Lanot de l’INSERM, </a:t>
            </a:r>
            <a:endParaRPr sz="1400" dirty="0">
              <a:solidFill>
                <a:schemeClr val="dk1"/>
              </a:solidFill>
            </a:endParaRPr>
          </a:p>
          <a:p>
            <a:pPr marL="1371600" lvl="0" indent="457200" algn="l" rtl="0">
              <a:spcBef>
                <a:spcPts val="0"/>
              </a:spcBef>
              <a:spcAft>
                <a:spcPts val="0"/>
              </a:spcAft>
              <a:buNone/>
            </a:pPr>
            <a:r>
              <a:rPr lang="fr" sz="1400" dirty="0">
                <a:solidFill>
                  <a:schemeClr val="dk1"/>
                </a:solidFill>
              </a:rPr>
              <a:t>Philippe Lussat du CNED, </a:t>
            </a:r>
            <a:endParaRPr sz="1400" dirty="0">
              <a:solidFill>
                <a:schemeClr val="dk1"/>
              </a:solidFill>
            </a:endParaRPr>
          </a:p>
          <a:p>
            <a:pPr marL="1371600" lvl="0" indent="457200" algn="l" rtl="0">
              <a:spcBef>
                <a:spcPts val="0"/>
              </a:spcBef>
              <a:spcAft>
                <a:spcPts val="0"/>
              </a:spcAft>
              <a:buNone/>
            </a:pPr>
            <a:r>
              <a:rPr lang="fr" sz="1400" dirty="0">
                <a:solidFill>
                  <a:schemeClr val="dk1"/>
                </a:solidFill>
              </a:rPr>
              <a:t>Francine Puig de EHESS</a:t>
            </a:r>
            <a:endParaRPr sz="1400" i="1" dirty="0">
              <a:solidFill>
                <a:srgbClr val="000000"/>
              </a:solidFill>
            </a:endParaRPr>
          </a:p>
          <a:p>
            <a:pPr marL="3657600" lvl="0" indent="0" algn="l" rtl="0">
              <a:spcBef>
                <a:spcPts val="0"/>
              </a:spcBef>
              <a:spcAft>
                <a:spcPts val="0"/>
              </a:spcAft>
              <a:buNone/>
            </a:pPr>
            <a:endParaRPr sz="1100" i="1" dirty="0">
              <a:solidFill>
                <a:srgbClr val="000000"/>
              </a:solidFill>
            </a:endParaRPr>
          </a:p>
          <a:p>
            <a:pPr marL="0" lvl="0" indent="0" algn="l" rtl="0">
              <a:spcBef>
                <a:spcPts val="0"/>
              </a:spcBef>
              <a:spcAft>
                <a:spcPts val="0"/>
              </a:spcAft>
              <a:buNone/>
            </a:pPr>
            <a:r>
              <a:rPr lang="fr" sz="1800" dirty="0">
                <a:solidFill>
                  <a:srgbClr val="FF00FF"/>
                </a:solidFill>
                <a:latin typeface="Caveat"/>
                <a:ea typeface="Caveat"/>
                <a:cs typeface="Caveat"/>
                <a:sym typeface="Caveat"/>
              </a:rPr>
              <a:t>Objectif :	</a:t>
            </a:r>
            <a:r>
              <a:rPr lang="fr" sz="1800" dirty="0">
                <a:solidFill>
                  <a:srgbClr val="000000"/>
                </a:solidFill>
              </a:rPr>
              <a:t>	  	</a:t>
            </a:r>
            <a:endParaRPr sz="1800" dirty="0">
              <a:solidFill>
                <a:srgbClr val="000000"/>
              </a:solidFill>
            </a:endParaRPr>
          </a:p>
          <a:p>
            <a:pPr marL="0" lvl="0" indent="0" algn="l" rtl="0">
              <a:lnSpc>
                <a:spcPct val="115000"/>
              </a:lnSpc>
              <a:spcBef>
                <a:spcPts val="1200"/>
              </a:spcBef>
              <a:spcAft>
                <a:spcPts val="0"/>
              </a:spcAft>
              <a:buNone/>
            </a:pPr>
            <a:endParaRPr sz="1400" dirty="0">
              <a:solidFill>
                <a:schemeClr val="dk1"/>
              </a:solidFill>
            </a:endParaRPr>
          </a:p>
          <a:p>
            <a:pPr marL="0" lvl="0" indent="0" algn="l" rtl="0">
              <a:spcBef>
                <a:spcPts val="1200"/>
              </a:spcBef>
              <a:spcAft>
                <a:spcPts val="0"/>
              </a:spcAft>
              <a:buNone/>
            </a:pPr>
            <a:r>
              <a:rPr lang="fr" sz="1800" dirty="0">
                <a:solidFill>
                  <a:srgbClr val="FF00FF"/>
                </a:solidFill>
                <a:latin typeface="Caveat"/>
                <a:ea typeface="Caveat"/>
                <a:cs typeface="Caveat"/>
                <a:sym typeface="Caveat"/>
              </a:rPr>
              <a:t>Mise en œuvre :</a:t>
            </a:r>
            <a:endParaRPr sz="1100" i="1" dirty="0">
              <a:solidFill>
                <a:srgbClr val="000000"/>
              </a:solidFill>
            </a:endParaRPr>
          </a:p>
          <a:p>
            <a:pPr marL="0" lvl="0" indent="0" algn="ctr" rtl="0">
              <a:spcBef>
                <a:spcPts val="0"/>
              </a:spcBef>
              <a:spcAft>
                <a:spcPts val="0"/>
              </a:spcAft>
              <a:buNone/>
            </a:pPr>
            <a:endParaRPr sz="1100" dirty="0"/>
          </a:p>
        </p:txBody>
      </p:sp>
      <p:sp>
        <p:nvSpPr>
          <p:cNvPr id="125" name="Google Shape;125;p20"/>
          <p:cNvSpPr txBox="1"/>
          <p:nvPr/>
        </p:nvSpPr>
        <p:spPr>
          <a:xfrm>
            <a:off x="1554825" y="2787700"/>
            <a:ext cx="5559600" cy="4002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endParaRPr/>
          </a:p>
        </p:txBody>
      </p:sp>
      <p:sp>
        <p:nvSpPr>
          <p:cNvPr id="126" name="Google Shape;126;p20"/>
          <p:cNvSpPr txBox="1"/>
          <p:nvPr/>
        </p:nvSpPr>
        <p:spPr>
          <a:xfrm>
            <a:off x="1790425" y="2073100"/>
            <a:ext cx="6007200" cy="6156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a:solidFill>
                  <a:schemeClr val="dk1"/>
                </a:solidFill>
              </a:rPr>
              <a:t>Fabriquer un outil comparatif pour que chacun puisse juger de la maturité de mise en oeuvre de la démarche et discuter avec la gouvernance </a:t>
            </a:r>
            <a:endParaRPr/>
          </a:p>
        </p:txBody>
      </p:sp>
      <p:sp>
        <p:nvSpPr>
          <p:cNvPr id="127" name="Google Shape;127;p20"/>
          <p:cNvSpPr txBox="1"/>
          <p:nvPr/>
        </p:nvSpPr>
        <p:spPr>
          <a:xfrm>
            <a:off x="1859425" y="2897650"/>
            <a:ext cx="6692100" cy="10467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fr"/>
              <a:t>Créer une enquête dont les réponses quantifient des indicateurs choisis pour caractériser un angle de vue et un axe déterminé :</a:t>
            </a:r>
            <a:endParaRPr/>
          </a:p>
          <a:p>
            <a:pPr marL="0" lvl="0" indent="0" algn="l" rtl="0">
              <a:spcBef>
                <a:spcPts val="0"/>
              </a:spcBef>
              <a:spcAft>
                <a:spcPts val="0"/>
              </a:spcAft>
              <a:buNone/>
            </a:pPr>
            <a:r>
              <a:rPr lang="fr"/>
              <a:t>exemple  : angle de vue -&gt; réglementation RGPD ; axe -&gt; acteur déterminant</a:t>
            </a:r>
            <a:endParaRPr/>
          </a:p>
          <a:p>
            <a:pPr marL="0" lvl="0" indent="0" algn="ctr" rtl="0">
              <a:spcBef>
                <a:spcPts val="0"/>
              </a:spcBef>
              <a:spcAft>
                <a:spcPts val="0"/>
              </a:spcAft>
              <a:buNone/>
            </a:pPr>
            <a:r>
              <a:rPr lang="fr"/>
              <a:t>           question : avez vous nommé un DPO ?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31"/>
        <p:cNvGrpSpPr/>
        <p:nvPr/>
      </p:nvGrpSpPr>
      <p:grpSpPr>
        <a:xfrm>
          <a:off x="0" y="0"/>
          <a:ext cx="0" cy="0"/>
          <a:chOff x="0" y="0"/>
          <a:chExt cx="0" cy="0"/>
        </a:xfrm>
      </p:grpSpPr>
      <p:sp>
        <p:nvSpPr>
          <p:cNvPr id="132" name="Google Shape;132;p21"/>
          <p:cNvSpPr txBox="1">
            <a:spLocks noGrp="1"/>
          </p:cNvSpPr>
          <p:nvPr>
            <p:ph type="ctrTitle"/>
          </p:nvPr>
        </p:nvSpPr>
        <p:spPr>
          <a:xfrm>
            <a:off x="0" y="0"/>
            <a:ext cx="9191100" cy="699000"/>
          </a:xfrm>
          <a:prstGeom prst="rect">
            <a:avLst/>
          </a:prstGeom>
          <a:solidFill>
            <a:srgbClr val="D9D9D9"/>
          </a:solidFill>
        </p:spPr>
        <p:txBody>
          <a:bodyPr spcFirstLastPara="1" wrap="square" lIns="91425" tIns="91425" rIns="91425" bIns="91425" anchor="b" anchorCtr="0">
            <a:noAutofit/>
          </a:bodyPr>
          <a:lstStyle/>
          <a:p>
            <a:pPr marL="0" lvl="0" indent="0" algn="ctr" rtl="0">
              <a:spcBef>
                <a:spcPts val="0"/>
              </a:spcBef>
              <a:spcAft>
                <a:spcPts val="0"/>
              </a:spcAft>
              <a:buNone/>
            </a:pPr>
            <a:r>
              <a:rPr lang="fr" sz="1800" i="1">
                <a:solidFill>
                  <a:srgbClr val="4A86E8"/>
                </a:solidFill>
              </a:rPr>
              <a:t>Quel est le degré de maturité de la mise en œuvre</a:t>
            </a:r>
            <a:endParaRPr sz="1800" i="1">
              <a:solidFill>
                <a:srgbClr val="4A86E8"/>
              </a:solidFill>
            </a:endParaRPr>
          </a:p>
          <a:p>
            <a:pPr marL="0" lvl="0" indent="0" algn="ctr" rtl="0">
              <a:spcBef>
                <a:spcPts val="0"/>
              </a:spcBef>
              <a:spcAft>
                <a:spcPts val="0"/>
              </a:spcAft>
              <a:buNone/>
            </a:pPr>
            <a:r>
              <a:rPr lang="fr" sz="1800" i="1">
                <a:solidFill>
                  <a:srgbClr val="4A86E8"/>
                </a:solidFill>
              </a:rPr>
              <a:t> de l’urbanisation au sein de nos établissements ?</a:t>
            </a:r>
            <a:endParaRPr sz="1800" i="1">
              <a:solidFill>
                <a:srgbClr val="4A86E8"/>
              </a:solidFill>
            </a:endParaRPr>
          </a:p>
        </p:txBody>
      </p:sp>
      <p:pic>
        <p:nvPicPr>
          <p:cNvPr id="133" name="Google Shape;133;p21"/>
          <p:cNvPicPr preferRelativeResize="0"/>
          <p:nvPr/>
        </p:nvPicPr>
        <p:blipFill>
          <a:blip r:embed="rId3">
            <a:alphaModFix/>
          </a:blip>
          <a:stretch>
            <a:fillRect/>
          </a:stretch>
        </p:blipFill>
        <p:spPr>
          <a:xfrm>
            <a:off x="7952992" y="0"/>
            <a:ext cx="1238108" cy="699000"/>
          </a:xfrm>
          <a:prstGeom prst="rect">
            <a:avLst/>
          </a:prstGeom>
          <a:noFill/>
          <a:ln>
            <a:noFill/>
          </a:ln>
        </p:spPr>
      </p:pic>
      <p:pic>
        <p:nvPicPr>
          <p:cNvPr id="134" name="Google Shape;134;p21"/>
          <p:cNvPicPr preferRelativeResize="0"/>
          <p:nvPr/>
        </p:nvPicPr>
        <p:blipFill>
          <a:blip r:embed="rId4">
            <a:alphaModFix/>
          </a:blip>
          <a:stretch>
            <a:fillRect/>
          </a:stretch>
        </p:blipFill>
        <p:spPr>
          <a:xfrm>
            <a:off x="0" y="0"/>
            <a:ext cx="679176" cy="699000"/>
          </a:xfrm>
          <a:prstGeom prst="rect">
            <a:avLst/>
          </a:prstGeom>
          <a:noFill/>
          <a:ln>
            <a:noFill/>
          </a:ln>
        </p:spPr>
      </p:pic>
      <p:sp>
        <p:nvSpPr>
          <p:cNvPr id="135" name="Google Shape;135;p21"/>
          <p:cNvSpPr txBox="1"/>
          <p:nvPr/>
        </p:nvSpPr>
        <p:spPr>
          <a:xfrm>
            <a:off x="5349151" y="1193600"/>
            <a:ext cx="3321600" cy="1111200"/>
          </a:xfrm>
          <a:prstGeom prst="rect">
            <a:avLst/>
          </a:prstGeom>
          <a:noFill/>
          <a:ln w="38100" cap="flat" cmpd="sng">
            <a:solidFill>
              <a:srgbClr val="FF00FF"/>
            </a:solidFill>
            <a:prstDash val="solid"/>
            <a:round/>
            <a:headEnd type="none" w="sm" len="sm"/>
            <a:tailEnd type="none" w="sm" len="sm"/>
          </a:ln>
        </p:spPr>
        <p:txBody>
          <a:bodyPr spcFirstLastPara="1" wrap="square" lIns="91425" tIns="91425" rIns="91425" bIns="91425" anchor="t" anchorCtr="0">
            <a:spAutoFit/>
          </a:bodyPr>
          <a:lstStyle/>
          <a:p>
            <a:pPr marL="457200" lvl="0" indent="-304800" algn="l" rtl="0">
              <a:spcBef>
                <a:spcPts val="0"/>
              </a:spcBef>
              <a:spcAft>
                <a:spcPts val="0"/>
              </a:spcAft>
              <a:buClr>
                <a:schemeClr val="dk1"/>
              </a:buClr>
              <a:buSzPts val="1200"/>
              <a:buChar char="●"/>
            </a:pPr>
            <a:r>
              <a:rPr lang="fr">
                <a:solidFill>
                  <a:schemeClr val="dk1"/>
                </a:solidFill>
              </a:rPr>
              <a:t>outils utilisés (spécialisés ou pas) </a:t>
            </a:r>
            <a:endParaRPr>
              <a:solidFill>
                <a:schemeClr val="dk1"/>
              </a:solidFill>
            </a:endParaRPr>
          </a:p>
          <a:p>
            <a:pPr marL="457200" lvl="0" indent="-304800" algn="l" rtl="0">
              <a:lnSpc>
                <a:spcPct val="115000"/>
              </a:lnSpc>
              <a:spcBef>
                <a:spcPts val="0"/>
              </a:spcBef>
              <a:spcAft>
                <a:spcPts val="0"/>
              </a:spcAft>
              <a:buClr>
                <a:schemeClr val="dk1"/>
              </a:buClr>
              <a:buSzPts val="1200"/>
              <a:buChar char="●"/>
            </a:pPr>
            <a:r>
              <a:rPr lang="fr">
                <a:solidFill>
                  <a:schemeClr val="dk1"/>
                </a:solidFill>
              </a:rPr>
              <a:t>organisation optimum pour la maîtrise du SI</a:t>
            </a:r>
            <a:endParaRPr>
              <a:solidFill>
                <a:schemeClr val="dk1"/>
              </a:solidFill>
            </a:endParaRPr>
          </a:p>
          <a:p>
            <a:pPr marL="457200" lvl="0" indent="-304800" algn="l" rtl="0">
              <a:lnSpc>
                <a:spcPct val="115000"/>
              </a:lnSpc>
              <a:spcBef>
                <a:spcPts val="0"/>
              </a:spcBef>
              <a:spcAft>
                <a:spcPts val="0"/>
              </a:spcAft>
              <a:buClr>
                <a:schemeClr val="dk1"/>
              </a:buClr>
              <a:buSzPts val="1200"/>
              <a:buChar char="●"/>
            </a:pPr>
            <a:r>
              <a:rPr lang="fr">
                <a:solidFill>
                  <a:schemeClr val="dk1"/>
                </a:solidFill>
              </a:rPr>
              <a:t>acteurs déterminants</a:t>
            </a:r>
            <a:endParaRPr/>
          </a:p>
        </p:txBody>
      </p:sp>
      <p:sp>
        <p:nvSpPr>
          <p:cNvPr id="136" name="Google Shape;136;p21"/>
          <p:cNvSpPr txBox="1"/>
          <p:nvPr/>
        </p:nvSpPr>
        <p:spPr>
          <a:xfrm>
            <a:off x="6788625" y="793125"/>
            <a:ext cx="1060200" cy="4617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fr" sz="1800" b="1">
                <a:solidFill>
                  <a:srgbClr val="FF00FF"/>
                </a:solidFill>
                <a:latin typeface="Caveat"/>
                <a:ea typeface="Caveat"/>
                <a:cs typeface="Caveat"/>
                <a:sym typeface="Caveat"/>
              </a:rPr>
              <a:t>3 axes</a:t>
            </a:r>
            <a:endParaRPr sz="1800" b="1">
              <a:solidFill>
                <a:srgbClr val="FF00FF"/>
              </a:solidFill>
              <a:latin typeface="Caveat"/>
              <a:ea typeface="Caveat"/>
              <a:cs typeface="Caveat"/>
              <a:sym typeface="Caveat"/>
            </a:endParaRPr>
          </a:p>
        </p:txBody>
      </p:sp>
      <p:sp>
        <p:nvSpPr>
          <p:cNvPr id="137" name="Google Shape;137;p21"/>
          <p:cNvSpPr txBox="1"/>
          <p:nvPr/>
        </p:nvSpPr>
        <p:spPr>
          <a:xfrm>
            <a:off x="903075" y="699000"/>
            <a:ext cx="1484100" cy="461700"/>
          </a:xfrm>
          <a:prstGeom prst="rect">
            <a:avLst/>
          </a:prstGeom>
          <a:noFill/>
          <a:ln w="9525" cap="flat" cmpd="sng">
            <a:solidFill>
              <a:srgbClr val="F3F3F3"/>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fr" sz="1800" b="1">
                <a:solidFill>
                  <a:srgbClr val="6AA84F"/>
                </a:solidFill>
                <a:latin typeface="Caveat"/>
                <a:ea typeface="Caveat"/>
                <a:cs typeface="Caveat"/>
                <a:sym typeface="Caveat"/>
              </a:rPr>
              <a:t>6 angles de vues</a:t>
            </a:r>
            <a:endParaRPr sz="1800" b="1">
              <a:solidFill>
                <a:srgbClr val="6AA84F"/>
              </a:solidFill>
              <a:latin typeface="Caveat"/>
              <a:ea typeface="Caveat"/>
              <a:cs typeface="Caveat"/>
              <a:sym typeface="Caveat"/>
            </a:endParaRPr>
          </a:p>
        </p:txBody>
      </p:sp>
      <p:sp>
        <p:nvSpPr>
          <p:cNvPr id="138" name="Google Shape;138;p21"/>
          <p:cNvSpPr txBox="1"/>
          <p:nvPr/>
        </p:nvSpPr>
        <p:spPr>
          <a:xfrm>
            <a:off x="267000" y="1102126"/>
            <a:ext cx="3996163" cy="2072845"/>
          </a:xfrm>
          <a:prstGeom prst="rect">
            <a:avLst/>
          </a:prstGeom>
          <a:noFill/>
          <a:ln w="38100" cap="flat" cmpd="sng">
            <a:solidFill>
              <a:srgbClr val="93C47D"/>
            </a:solidFill>
            <a:prstDash val="solid"/>
            <a:round/>
            <a:headEnd type="none" w="sm" len="sm"/>
            <a:tailEnd type="none" w="sm" len="sm"/>
          </a:ln>
        </p:spPr>
        <p:txBody>
          <a:bodyPr spcFirstLastPara="1" wrap="square" lIns="91425" tIns="91425" rIns="91425" bIns="91425" anchor="t" anchorCtr="0">
            <a:spAutoFit/>
          </a:bodyPr>
          <a:lstStyle/>
          <a:p>
            <a:pPr marL="457200" lvl="0" indent="-317500" algn="l" rtl="0">
              <a:lnSpc>
                <a:spcPct val="115000"/>
              </a:lnSpc>
              <a:spcBef>
                <a:spcPts val="1200"/>
              </a:spcBef>
              <a:spcAft>
                <a:spcPts val="0"/>
              </a:spcAft>
              <a:buClr>
                <a:schemeClr val="dk1"/>
              </a:buClr>
              <a:buSzPts val="1400"/>
              <a:buChar char="●"/>
            </a:pPr>
            <a:r>
              <a:rPr lang="fr" dirty="0">
                <a:solidFill>
                  <a:schemeClr val="dk1"/>
                </a:solidFill>
              </a:rPr>
              <a:t>réglementation RGPD</a:t>
            </a:r>
            <a:endParaRPr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fr" dirty="0">
                <a:solidFill>
                  <a:schemeClr val="dk1"/>
                </a:solidFill>
              </a:rPr>
              <a:t>mise en oeuvre d’une architecture d’entreprise</a:t>
            </a:r>
            <a:endParaRPr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fr" dirty="0">
                <a:solidFill>
                  <a:schemeClr val="dk1"/>
                </a:solidFill>
              </a:rPr>
              <a:t>architecture du SI</a:t>
            </a:r>
            <a:endParaRPr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fr" dirty="0">
                <a:solidFill>
                  <a:schemeClr val="dk1"/>
                </a:solidFill>
              </a:rPr>
              <a:t>qualité</a:t>
            </a:r>
            <a:endParaRPr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fr" dirty="0">
                <a:solidFill>
                  <a:schemeClr val="dk1"/>
                </a:solidFill>
              </a:rPr>
              <a:t>maturité dans les métiers</a:t>
            </a:r>
            <a:endParaRPr dirty="0">
              <a:solidFill>
                <a:schemeClr val="dk1"/>
              </a:solidFill>
            </a:endParaRPr>
          </a:p>
          <a:p>
            <a:pPr marL="457200" lvl="0" indent="-317500" algn="l" rtl="0">
              <a:lnSpc>
                <a:spcPct val="115000"/>
              </a:lnSpc>
              <a:spcBef>
                <a:spcPts val="0"/>
              </a:spcBef>
              <a:spcAft>
                <a:spcPts val="0"/>
              </a:spcAft>
              <a:buClr>
                <a:schemeClr val="dk1"/>
              </a:buClr>
              <a:buSzPts val="1400"/>
              <a:buChar char="●"/>
            </a:pPr>
            <a:r>
              <a:rPr lang="fr" dirty="0">
                <a:solidFill>
                  <a:schemeClr val="dk1"/>
                </a:solidFill>
              </a:rPr>
              <a:t>soutien de la gouvernance</a:t>
            </a:r>
            <a:endParaRPr dirty="0"/>
          </a:p>
        </p:txBody>
      </p:sp>
      <p:sp>
        <p:nvSpPr>
          <p:cNvPr id="139" name="Google Shape;139;p21"/>
          <p:cNvSpPr txBox="1"/>
          <p:nvPr/>
        </p:nvSpPr>
        <p:spPr>
          <a:xfrm>
            <a:off x="1358500" y="3274575"/>
            <a:ext cx="6847500" cy="1545008"/>
          </a:xfrm>
          <a:prstGeom prst="rect">
            <a:avLst/>
          </a:prstGeom>
          <a:noFill/>
          <a:ln w="38100" cap="flat" cmpd="sng">
            <a:solidFill>
              <a:srgbClr val="00FFFF"/>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dirty="0"/>
              <a:t>réglementation RGPD</a:t>
            </a:r>
            <a:endParaRPr dirty="0"/>
          </a:p>
          <a:p>
            <a:pPr marL="457200" lvl="0" indent="-298450" algn="l" rtl="0">
              <a:lnSpc>
                <a:spcPct val="115000"/>
              </a:lnSpc>
              <a:spcBef>
                <a:spcPts val="1200"/>
              </a:spcBef>
              <a:spcAft>
                <a:spcPts val="0"/>
              </a:spcAft>
              <a:buClr>
                <a:schemeClr val="dk1"/>
              </a:buClr>
              <a:buSzPts val="1100"/>
              <a:buChar char="●"/>
            </a:pPr>
            <a:r>
              <a:rPr lang="fr" dirty="0"/>
              <a:t>outils : 42,59 % disposent d’outils spécifiques au travail du DPO</a:t>
            </a:r>
            <a:endParaRPr dirty="0"/>
          </a:p>
          <a:p>
            <a:pPr marL="457200" lvl="0" indent="-298450" algn="l" rtl="0">
              <a:lnSpc>
                <a:spcPct val="115000"/>
              </a:lnSpc>
              <a:spcBef>
                <a:spcPts val="0"/>
              </a:spcBef>
              <a:spcAft>
                <a:spcPts val="0"/>
              </a:spcAft>
              <a:buClr>
                <a:schemeClr val="dk1"/>
              </a:buClr>
              <a:buSzPts val="1100"/>
              <a:buChar char="●"/>
            </a:pPr>
            <a:r>
              <a:rPr lang="fr" dirty="0"/>
              <a:t>organisation: 74,07% DPO sont dans un positionnement adapté pour remplir leur fonction</a:t>
            </a:r>
            <a:endParaRPr dirty="0"/>
          </a:p>
          <a:p>
            <a:pPr marL="457200" lvl="0" indent="-298450" algn="l" rtl="0">
              <a:lnSpc>
                <a:spcPct val="115000"/>
              </a:lnSpc>
              <a:spcBef>
                <a:spcPts val="0"/>
              </a:spcBef>
              <a:spcAft>
                <a:spcPts val="0"/>
              </a:spcAft>
              <a:buClr>
                <a:schemeClr val="dk1"/>
              </a:buClr>
              <a:buSzPts val="1100"/>
              <a:buChar char="●"/>
            </a:pPr>
            <a:r>
              <a:rPr lang="fr" dirty="0"/>
              <a:t>acteurs : 88,89 % DPO ont été nommés.</a:t>
            </a:r>
            <a:endParaRPr dirty="0"/>
          </a:p>
        </p:txBody>
      </p:sp>
      <p:sp>
        <p:nvSpPr>
          <p:cNvPr id="140" name="Google Shape;140;p21"/>
          <p:cNvSpPr txBox="1"/>
          <p:nvPr/>
        </p:nvSpPr>
        <p:spPr>
          <a:xfrm>
            <a:off x="361150" y="3274575"/>
            <a:ext cx="887400" cy="461700"/>
          </a:xfrm>
          <a:prstGeom prst="rect">
            <a:avLst/>
          </a:prstGeom>
          <a:solidFill>
            <a:srgbClr val="B7B7B7"/>
          </a:solidFill>
          <a:ln w="38100" cap="flat" cmpd="sng">
            <a:solidFill>
              <a:schemeClr val="lt2"/>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1800">
                <a:solidFill>
                  <a:srgbClr val="00FFFF"/>
                </a:solidFill>
                <a:latin typeface="Caveat"/>
                <a:ea typeface="Caveat"/>
                <a:cs typeface="Caveat"/>
                <a:sym typeface="Caveat"/>
              </a:rPr>
              <a:t>Exemple</a:t>
            </a:r>
            <a:r>
              <a:rPr lang="fr">
                <a:solidFill>
                  <a:schemeClr val="dk1"/>
                </a:solidFill>
              </a:rPr>
              <a:t>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44"/>
        <p:cNvGrpSpPr/>
        <p:nvPr/>
      </p:nvGrpSpPr>
      <p:grpSpPr>
        <a:xfrm>
          <a:off x="0" y="0"/>
          <a:ext cx="0" cy="0"/>
          <a:chOff x="0" y="0"/>
          <a:chExt cx="0" cy="0"/>
        </a:xfrm>
      </p:grpSpPr>
      <p:sp>
        <p:nvSpPr>
          <p:cNvPr id="145" name="Google Shape;145;p22"/>
          <p:cNvSpPr txBox="1">
            <a:spLocks noGrp="1"/>
          </p:cNvSpPr>
          <p:nvPr>
            <p:ph type="ctrTitle"/>
          </p:nvPr>
        </p:nvSpPr>
        <p:spPr>
          <a:xfrm>
            <a:off x="0" y="0"/>
            <a:ext cx="9191100" cy="699000"/>
          </a:xfrm>
          <a:prstGeom prst="rect">
            <a:avLst/>
          </a:prstGeom>
          <a:solidFill>
            <a:srgbClr val="D9D9D9"/>
          </a:solidFill>
        </p:spPr>
        <p:txBody>
          <a:bodyPr spcFirstLastPara="1" wrap="square" lIns="91425" tIns="91425" rIns="91425" bIns="91425" anchor="b" anchorCtr="0">
            <a:noAutofit/>
          </a:bodyPr>
          <a:lstStyle/>
          <a:p>
            <a:pPr marL="0" lvl="0" indent="0" algn="ctr" rtl="0">
              <a:spcBef>
                <a:spcPts val="0"/>
              </a:spcBef>
              <a:spcAft>
                <a:spcPts val="0"/>
              </a:spcAft>
              <a:buNone/>
            </a:pPr>
            <a:r>
              <a:rPr lang="fr" sz="1800" i="1">
                <a:solidFill>
                  <a:srgbClr val="4A86E8"/>
                </a:solidFill>
              </a:rPr>
              <a:t>Quel est le degré de maturité de la mise en œuvre</a:t>
            </a:r>
            <a:endParaRPr sz="1800" i="1">
              <a:solidFill>
                <a:srgbClr val="4A86E8"/>
              </a:solidFill>
            </a:endParaRPr>
          </a:p>
          <a:p>
            <a:pPr marL="0" lvl="0" indent="0" algn="ctr" rtl="0">
              <a:spcBef>
                <a:spcPts val="0"/>
              </a:spcBef>
              <a:spcAft>
                <a:spcPts val="0"/>
              </a:spcAft>
              <a:buNone/>
            </a:pPr>
            <a:r>
              <a:rPr lang="fr" sz="1800" i="1">
                <a:solidFill>
                  <a:srgbClr val="4A86E8"/>
                </a:solidFill>
              </a:rPr>
              <a:t> de l’urbanisation au sein de nos établissements ?</a:t>
            </a:r>
            <a:endParaRPr sz="1800" i="1">
              <a:solidFill>
                <a:srgbClr val="4A86E8"/>
              </a:solidFill>
            </a:endParaRPr>
          </a:p>
        </p:txBody>
      </p:sp>
      <p:pic>
        <p:nvPicPr>
          <p:cNvPr id="146" name="Google Shape;146;p22"/>
          <p:cNvPicPr preferRelativeResize="0"/>
          <p:nvPr/>
        </p:nvPicPr>
        <p:blipFill>
          <a:blip r:embed="rId3">
            <a:alphaModFix/>
          </a:blip>
          <a:stretch>
            <a:fillRect/>
          </a:stretch>
        </p:blipFill>
        <p:spPr>
          <a:xfrm>
            <a:off x="7952992" y="0"/>
            <a:ext cx="1238108" cy="699000"/>
          </a:xfrm>
          <a:prstGeom prst="rect">
            <a:avLst/>
          </a:prstGeom>
          <a:noFill/>
          <a:ln>
            <a:noFill/>
          </a:ln>
        </p:spPr>
      </p:pic>
      <p:pic>
        <p:nvPicPr>
          <p:cNvPr id="147" name="Google Shape;147;p22"/>
          <p:cNvPicPr preferRelativeResize="0"/>
          <p:nvPr/>
        </p:nvPicPr>
        <p:blipFill>
          <a:blip r:embed="rId4">
            <a:alphaModFix/>
          </a:blip>
          <a:stretch>
            <a:fillRect/>
          </a:stretch>
        </p:blipFill>
        <p:spPr>
          <a:xfrm>
            <a:off x="0" y="0"/>
            <a:ext cx="679176" cy="699000"/>
          </a:xfrm>
          <a:prstGeom prst="rect">
            <a:avLst/>
          </a:prstGeom>
          <a:noFill/>
          <a:ln>
            <a:noFill/>
          </a:ln>
        </p:spPr>
      </p:pic>
      <p:sp>
        <p:nvSpPr>
          <p:cNvPr id="148" name="Google Shape;148;p22"/>
          <p:cNvSpPr txBox="1"/>
          <p:nvPr/>
        </p:nvSpPr>
        <p:spPr>
          <a:xfrm>
            <a:off x="172750" y="989450"/>
            <a:ext cx="1390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b="1">
                <a:solidFill>
                  <a:srgbClr val="93C47D"/>
                </a:solidFill>
              </a:rPr>
              <a:t>Résultats :</a:t>
            </a:r>
            <a:endParaRPr sz="1800" b="1">
              <a:solidFill>
                <a:srgbClr val="93C47D"/>
              </a:solidFill>
            </a:endParaRPr>
          </a:p>
        </p:txBody>
      </p:sp>
      <p:pic>
        <p:nvPicPr>
          <p:cNvPr id="149" name="Google Shape;149;p22"/>
          <p:cNvPicPr preferRelativeResize="0"/>
          <p:nvPr/>
        </p:nvPicPr>
        <p:blipFill>
          <a:blip r:embed="rId5">
            <a:alphaModFix/>
          </a:blip>
          <a:stretch>
            <a:fillRect/>
          </a:stretch>
        </p:blipFill>
        <p:spPr>
          <a:xfrm>
            <a:off x="1563250" y="851400"/>
            <a:ext cx="6960828" cy="413969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154" name="Google Shape;154;p23"/>
          <p:cNvSpPr txBox="1">
            <a:spLocks noGrp="1"/>
          </p:cNvSpPr>
          <p:nvPr>
            <p:ph type="ctrTitle"/>
          </p:nvPr>
        </p:nvSpPr>
        <p:spPr>
          <a:xfrm>
            <a:off x="0" y="0"/>
            <a:ext cx="9191100" cy="699000"/>
          </a:xfrm>
          <a:prstGeom prst="rect">
            <a:avLst/>
          </a:prstGeom>
          <a:solidFill>
            <a:srgbClr val="D9D9D9"/>
          </a:solidFill>
        </p:spPr>
        <p:txBody>
          <a:bodyPr spcFirstLastPara="1" wrap="square" lIns="91425" tIns="91425" rIns="91425" bIns="91425" anchor="b" anchorCtr="0">
            <a:noAutofit/>
          </a:bodyPr>
          <a:lstStyle/>
          <a:p>
            <a:pPr marL="0" lvl="0" indent="0" algn="ctr" rtl="0">
              <a:spcBef>
                <a:spcPts val="0"/>
              </a:spcBef>
              <a:spcAft>
                <a:spcPts val="0"/>
              </a:spcAft>
              <a:buNone/>
            </a:pPr>
            <a:r>
              <a:rPr lang="fr" sz="1800" i="1">
                <a:solidFill>
                  <a:srgbClr val="4A86E8"/>
                </a:solidFill>
              </a:rPr>
              <a:t>Quel est le degré de maturité de la mise en œuvre</a:t>
            </a:r>
            <a:endParaRPr sz="1800" i="1">
              <a:solidFill>
                <a:srgbClr val="4A86E8"/>
              </a:solidFill>
            </a:endParaRPr>
          </a:p>
          <a:p>
            <a:pPr marL="0" lvl="0" indent="0" algn="ctr" rtl="0">
              <a:spcBef>
                <a:spcPts val="0"/>
              </a:spcBef>
              <a:spcAft>
                <a:spcPts val="0"/>
              </a:spcAft>
              <a:buNone/>
            </a:pPr>
            <a:r>
              <a:rPr lang="fr" sz="1800" i="1">
                <a:solidFill>
                  <a:srgbClr val="4A86E8"/>
                </a:solidFill>
              </a:rPr>
              <a:t> de l’urbanisation au sein de nos établissements ?</a:t>
            </a:r>
            <a:endParaRPr sz="1800" i="1">
              <a:solidFill>
                <a:srgbClr val="4A86E8"/>
              </a:solidFill>
            </a:endParaRPr>
          </a:p>
        </p:txBody>
      </p:sp>
      <p:pic>
        <p:nvPicPr>
          <p:cNvPr id="155" name="Google Shape;155;p23"/>
          <p:cNvPicPr preferRelativeResize="0"/>
          <p:nvPr/>
        </p:nvPicPr>
        <p:blipFill>
          <a:blip r:embed="rId3">
            <a:alphaModFix/>
          </a:blip>
          <a:stretch>
            <a:fillRect/>
          </a:stretch>
        </p:blipFill>
        <p:spPr>
          <a:xfrm>
            <a:off x="7952992" y="0"/>
            <a:ext cx="1238108" cy="699000"/>
          </a:xfrm>
          <a:prstGeom prst="rect">
            <a:avLst/>
          </a:prstGeom>
          <a:noFill/>
          <a:ln>
            <a:noFill/>
          </a:ln>
        </p:spPr>
      </p:pic>
      <p:pic>
        <p:nvPicPr>
          <p:cNvPr id="156" name="Google Shape;156;p23"/>
          <p:cNvPicPr preferRelativeResize="0"/>
          <p:nvPr/>
        </p:nvPicPr>
        <p:blipFill>
          <a:blip r:embed="rId4">
            <a:alphaModFix/>
          </a:blip>
          <a:stretch>
            <a:fillRect/>
          </a:stretch>
        </p:blipFill>
        <p:spPr>
          <a:xfrm>
            <a:off x="0" y="0"/>
            <a:ext cx="679176" cy="699000"/>
          </a:xfrm>
          <a:prstGeom prst="rect">
            <a:avLst/>
          </a:prstGeom>
          <a:noFill/>
          <a:ln>
            <a:noFill/>
          </a:ln>
        </p:spPr>
      </p:pic>
      <p:sp>
        <p:nvSpPr>
          <p:cNvPr id="157" name="Google Shape;157;p23"/>
          <p:cNvSpPr txBox="1"/>
          <p:nvPr/>
        </p:nvSpPr>
        <p:spPr>
          <a:xfrm>
            <a:off x="1005150" y="2571750"/>
            <a:ext cx="6706200" cy="831300"/>
          </a:xfrm>
          <a:prstGeom prst="rect">
            <a:avLst/>
          </a:prstGeom>
          <a:noFill/>
          <a:ln>
            <a:noFill/>
          </a:ln>
        </p:spPr>
        <p:txBody>
          <a:bodyPr spcFirstLastPara="1" wrap="square" lIns="91425" tIns="91425" rIns="91425" bIns="91425" anchor="t" anchorCtr="0">
            <a:spAutoFit/>
          </a:bodyPr>
          <a:lstStyle/>
          <a:p>
            <a:pPr marL="457200" lvl="0" indent="-317500" algn="l" rtl="0">
              <a:spcBef>
                <a:spcPts val="0"/>
              </a:spcBef>
              <a:spcAft>
                <a:spcPts val="0"/>
              </a:spcAft>
              <a:buSzPts val="1400"/>
              <a:buChar char="●"/>
            </a:pPr>
            <a:r>
              <a:rPr lang="fr"/>
              <a:t>appropriation</a:t>
            </a:r>
            <a:endParaRPr/>
          </a:p>
          <a:p>
            <a:pPr marL="457200" lvl="0" indent="-317500" algn="l" rtl="0">
              <a:spcBef>
                <a:spcPts val="0"/>
              </a:spcBef>
              <a:spcAft>
                <a:spcPts val="0"/>
              </a:spcAft>
              <a:buSzPts val="1400"/>
              <a:buChar char="●"/>
            </a:pPr>
            <a:r>
              <a:rPr lang="fr"/>
              <a:t>relancer l'enquête pour voir l'évolution</a:t>
            </a:r>
            <a:endParaRPr/>
          </a:p>
          <a:p>
            <a:pPr marL="457200" lvl="0" indent="-317500" algn="l" rtl="0">
              <a:spcBef>
                <a:spcPts val="0"/>
              </a:spcBef>
              <a:spcAft>
                <a:spcPts val="0"/>
              </a:spcAft>
              <a:buSzPts val="1400"/>
              <a:buChar char="●"/>
            </a:pPr>
            <a:r>
              <a:rPr lang="fr"/>
              <a:t>créer d’autres indicateurs comme gestion de l’obsolescence </a:t>
            </a:r>
            <a:endParaRPr/>
          </a:p>
        </p:txBody>
      </p:sp>
      <p:sp>
        <p:nvSpPr>
          <p:cNvPr id="158" name="Google Shape;158;p23"/>
          <p:cNvSpPr txBox="1"/>
          <p:nvPr/>
        </p:nvSpPr>
        <p:spPr>
          <a:xfrm>
            <a:off x="191675" y="2080950"/>
            <a:ext cx="18219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Clr>
                <a:schemeClr val="dk1"/>
              </a:buClr>
              <a:buSzPts val="1100"/>
              <a:buFont typeface="Arial"/>
              <a:buNone/>
            </a:pPr>
            <a:r>
              <a:rPr lang="fr" sz="1800" b="1">
                <a:solidFill>
                  <a:srgbClr val="6AA84F"/>
                </a:solidFill>
                <a:latin typeface="Caveat"/>
                <a:ea typeface="Caveat"/>
                <a:cs typeface="Caveat"/>
                <a:sym typeface="Caveat"/>
              </a:rPr>
              <a:t>Quel avenir ?</a:t>
            </a:r>
            <a:endParaRPr sz="1800" b="1">
              <a:solidFill>
                <a:srgbClr val="6AA84F"/>
              </a:solidFill>
              <a:latin typeface="Caveat"/>
              <a:ea typeface="Caveat"/>
              <a:cs typeface="Caveat"/>
              <a:sym typeface="Caveat"/>
            </a:endParaRPr>
          </a:p>
          <a:p>
            <a:pPr marL="0" lvl="0" indent="0" algn="l" rtl="0">
              <a:spcBef>
                <a:spcPts val="0"/>
              </a:spcBef>
              <a:spcAft>
                <a:spcPts val="0"/>
              </a:spcAft>
              <a:buNone/>
            </a:pPr>
            <a:endParaRPr/>
          </a:p>
        </p:txBody>
      </p:sp>
      <p:sp>
        <p:nvSpPr>
          <p:cNvPr id="159" name="Google Shape;159;p23"/>
          <p:cNvSpPr txBox="1"/>
          <p:nvPr/>
        </p:nvSpPr>
        <p:spPr>
          <a:xfrm>
            <a:off x="191675" y="3756775"/>
            <a:ext cx="18219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b="1">
                <a:solidFill>
                  <a:srgbClr val="6AA84F"/>
                </a:solidFill>
                <a:latin typeface="Caveat"/>
                <a:ea typeface="Caveat"/>
                <a:cs typeface="Caveat"/>
                <a:sym typeface="Caveat"/>
              </a:rPr>
              <a:t>Qu’en pensez vous ?</a:t>
            </a:r>
            <a:endParaRPr/>
          </a:p>
        </p:txBody>
      </p:sp>
      <p:sp>
        <p:nvSpPr>
          <p:cNvPr id="160" name="Google Shape;160;p23"/>
          <p:cNvSpPr txBox="1"/>
          <p:nvPr/>
        </p:nvSpPr>
        <p:spPr>
          <a:xfrm>
            <a:off x="1217150" y="1465350"/>
            <a:ext cx="71775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dirty="0"/>
              <a:t>Sur le site </a:t>
            </a:r>
            <a:r>
              <a:rPr lang="fr" dirty="0">
                <a:hlinkClick r:id="rId5"/>
              </a:rPr>
              <a:t>du CSIESR rubrique pack thématiques :</a:t>
            </a:r>
            <a:endParaRPr dirty="0"/>
          </a:p>
          <a:p>
            <a:pPr marL="0" lvl="0" indent="0" algn="l" rtl="0">
              <a:spcBef>
                <a:spcPts val="0"/>
              </a:spcBef>
              <a:spcAft>
                <a:spcPts val="0"/>
              </a:spcAft>
              <a:buNone/>
            </a:pPr>
            <a:r>
              <a:rPr lang="fr" dirty="0"/>
              <a:t>https://www.csiesr.eu/resultats-dune-enquete-sur-lurbanisation-des-etablissements</a:t>
            </a:r>
            <a:endParaRPr dirty="0"/>
          </a:p>
        </p:txBody>
      </p:sp>
      <p:sp>
        <p:nvSpPr>
          <p:cNvPr id="161" name="Google Shape;161;p23"/>
          <p:cNvSpPr txBox="1"/>
          <p:nvPr/>
        </p:nvSpPr>
        <p:spPr>
          <a:xfrm>
            <a:off x="116425" y="937650"/>
            <a:ext cx="2255100" cy="677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b="1">
                <a:solidFill>
                  <a:srgbClr val="6AA84F"/>
                </a:solidFill>
                <a:latin typeface="Caveat"/>
                <a:ea typeface="Caveat"/>
                <a:cs typeface="Caveat"/>
                <a:sym typeface="Caveat"/>
              </a:rPr>
              <a:t>Où trouver l’information ?</a:t>
            </a:r>
            <a:endParaRPr sz="1800" b="1">
              <a:solidFill>
                <a:srgbClr val="6AA84F"/>
              </a:solidFill>
              <a:latin typeface="Caveat"/>
              <a:ea typeface="Caveat"/>
              <a:cs typeface="Caveat"/>
              <a:sym typeface="Caveat"/>
            </a:endParaRPr>
          </a:p>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63"/>
        <p:cNvGrpSpPr/>
        <p:nvPr/>
      </p:nvGrpSpPr>
      <p:grpSpPr>
        <a:xfrm>
          <a:off x="0" y="0"/>
          <a:ext cx="0" cy="0"/>
          <a:chOff x="0" y="0"/>
          <a:chExt cx="0" cy="0"/>
        </a:xfrm>
      </p:grpSpPr>
      <p:sp>
        <p:nvSpPr>
          <p:cNvPr id="64" name="Google Shape;64;p14"/>
          <p:cNvSpPr txBox="1">
            <a:spLocks noGrp="1"/>
          </p:cNvSpPr>
          <p:nvPr>
            <p:ph type="ctrTitle"/>
          </p:nvPr>
        </p:nvSpPr>
        <p:spPr>
          <a:xfrm>
            <a:off x="25" y="0"/>
            <a:ext cx="9144000" cy="699000"/>
          </a:xfrm>
          <a:prstGeom prst="rect">
            <a:avLst/>
          </a:prstGeom>
          <a:solidFill>
            <a:srgbClr val="D9D9D9"/>
          </a:solidFill>
        </p:spPr>
        <p:txBody>
          <a:bodyPr spcFirstLastPara="1" wrap="square" lIns="91425" tIns="91425" rIns="91425" bIns="91425" anchor="b" anchorCtr="0">
            <a:noAutofit/>
          </a:bodyPr>
          <a:lstStyle/>
          <a:p>
            <a:pPr marL="0" lvl="0" indent="0" algn="ctr" rtl="0">
              <a:spcBef>
                <a:spcPts val="0"/>
              </a:spcBef>
              <a:spcAft>
                <a:spcPts val="0"/>
              </a:spcAft>
              <a:buNone/>
            </a:pPr>
            <a:r>
              <a:rPr lang="fr" sz="2900" i="1">
                <a:solidFill>
                  <a:srgbClr val="4A86E8"/>
                </a:solidFill>
              </a:rPr>
              <a:t>Sommaire</a:t>
            </a:r>
            <a:endParaRPr sz="2900" i="1">
              <a:solidFill>
                <a:srgbClr val="4A86E8"/>
              </a:solidFill>
            </a:endParaRPr>
          </a:p>
        </p:txBody>
      </p:sp>
      <p:pic>
        <p:nvPicPr>
          <p:cNvPr id="65" name="Google Shape;65;p14"/>
          <p:cNvPicPr preferRelativeResize="0"/>
          <p:nvPr/>
        </p:nvPicPr>
        <p:blipFill>
          <a:blip r:embed="rId3">
            <a:alphaModFix/>
          </a:blip>
          <a:stretch>
            <a:fillRect/>
          </a:stretch>
        </p:blipFill>
        <p:spPr>
          <a:xfrm>
            <a:off x="7961725" y="0"/>
            <a:ext cx="1182275" cy="667475"/>
          </a:xfrm>
          <a:prstGeom prst="rect">
            <a:avLst/>
          </a:prstGeom>
          <a:noFill/>
          <a:ln>
            <a:noFill/>
          </a:ln>
        </p:spPr>
      </p:pic>
      <p:pic>
        <p:nvPicPr>
          <p:cNvPr id="66" name="Google Shape;66;p14"/>
          <p:cNvPicPr preferRelativeResize="0"/>
          <p:nvPr/>
        </p:nvPicPr>
        <p:blipFill>
          <a:blip r:embed="rId4">
            <a:alphaModFix/>
          </a:blip>
          <a:stretch>
            <a:fillRect/>
          </a:stretch>
        </p:blipFill>
        <p:spPr>
          <a:xfrm>
            <a:off x="0" y="0"/>
            <a:ext cx="679176" cy="699000"/>
          </a:xfrm>
          <a:prstGeom prst="rect">
            <a:avLst/>
          </a:prstGeom>
          <a:noFill/>
          <a:ln>
            <a:noFill/>
          </a:ln>
        </p:spPr>
      </p:pic>
      <p:sp>
        <p:nvSpPr>
          <p:cNvPr id="67" name="Google Shape;67;p14"/>
          <p:cNvSpPr txBox="1">
            <a:spLocks noGrp="1"/>
          </p:cNvSpPr>
          <p:nvPr>
            <p:ph type="subTitle" idx="1"/>
          </p:nvPr>
        </p:nvSpPr>
        <p:spPr>
          <a:xfrm>
            <a:off x="115375" y="1383750"/>
            <a:ext cx="4095000" cy="2993700"/>
          </a:xfrm>
          <a:prstGeom prst="rect">
            <a:avLst/>
          </a:prstGeom>
          <a:ln w="28575" cap="flat" cmpd="sng">
            <a:solidFill>
              <a:schemeClr val="accent1"/>
            </a:solidFill>
            <a:prstDash val="solid"/>
            <a:round/>
            <a:headEnd type="none" w="sm" len="sm"/>
            <a:tailEnd type="none" w="sm" len="sm"/>
          </a:ln>
        </p:spPr>
        <p:txBody>
          <a:bodyPr spcFirstLastPara="1" wrap="square" lIns="91425" tIns="91425" rIns="91425" bIns="91425" anchor="t" anchorCtr="0">
            <a:noAutofit/>
          </a:bodyPr>
          <a:lstStyle/>
          <a:p>
            <a:pPr marL="457200" lvl="0" indent="-298450" algn="l" rtl="0">
              <a:spcBef>
                <a:spcPts val="0"/>
              </a:spcBef>
              <a:spcAft>
                <a:spcPts val="0"/>
              </a:spcAft>
              <a:buClr>
                <a:schemeClr val="dk1"/>
              </a:buClr>
              <a:buSzPts val="1100"/>
              <a:buFont typeface="+mj-lt"/>
              <a:buAutoNum type="arabicPeriod"/>
            </a:pPr>
            <a:r>
              <a:rPr lang="fr" sz="1100" i="1" dirty="0">
                <a:solidFill>
                  <a:schemeClr val="dk1"/>
                </a:solidFill>
              </a:rPr>
              <a:t>Introduction + Ice Breaker (Re)faisons connaissance !</a:t>
            </a:r>
            <a:endParaRPr sz="1100" i="1" dirty="0">
              <a:solidFill>
                <a:schemeClr val="dk1"/>
              </a:solidFill>
            </a:endParaRPr>
          </a:p>
          <a:p>
            <a:pPr marL="685800" lvl="0" indent="-228600" algn="l" rtl="0">
              <a:spcBef>
                <a:spcPts val="0"/>
              </a:spcBef>
              <a:spcAft>
                <a:spcPts val="0"/>
              </a:spcAft>
              <a:buFont typeface="+mj-lt"/>
              <a:buAutoNum type="arabicPeriod"/>
            </a:pPr>
            <a:endParaRPr sz="1100" i="1" dirty="0">
              <a:solidFill>
                <a:srgbClr val="000000"/>
              </a:solidFill>
            </a:endParaRPr>
          </a:p>
          <a:p>
            <a:pPr marL="457200" lvl="0" indent="-298450" algn="l" rtl="0">
              <a:spcBef>
                <a:spcPts val="0"/>
              </a:spcBef>
              <a:spcAft>
                <a:spcPts val="0"/>
              </a:spcAft>
              <a:buClr>
                <a:srgbClr val="000000"/>
              </a:buClr>
              <a:buSzPts val="1100"/>
              <a:buFont typeface="+mj-lt"/>
              <a:buAutoNum type="arabicPeriod"/>
            </a:pPr>
            <a:r>
              <a:rPr lang="fr" sz="1100" i="1" dirty="0">
                <a:solidFill>
                  <a:srgbClr val="000000"/>
                </a:solidFill>
              </a:rPr>
              <a:t>Les apports de l’urbanisation à la gouvernance d’un établissement ESR : présentation du guide, de la méthode de travail, prochaines étapes (échanges avec les participants)</a:t>
            </a:r>
            <a:endParaRPr sz="1100" i="1" dirty="0">
              <a:solidFill>
                <a:srgbClr val="000000"/>
              </a:solidFill>
            </a:endParaRPr>
          </a:p>
          <a:p>
            <a:pPr marL="685800" lvl="0" indent="-228600" algn="l" rtl="0">
              <a:spcBef>
                <a:spcPts val="0"/>
              </a:spcBef>
              <a:spcAft>
                <a:spcPts val="0"/>
              </a:spcAft>
              <a:buFont typeface="+mj-lt"/>
              <a:buAutoNum type="arabicPeriod"/>
            </a:pPr>
            <a:endParaRPr sz="1100" i="1" dirty="0">
              <a:solidFill>
                <a:srgbClr val="000000"/>
              </a:solidFill>
            </a:endParaRPr>
          </a:p>
          <a:p>
            <a:pPr marL="457200" lvl="0" indent="-298450" algn="l" rtl="0">
              <a:spcBef>
                <a:spcPts val="0"/>
              </a:spcBef>
              <a:spcAft>
                <a:spcPts val="0"/>
              </a:spcAft>
              <a:buClr>
                <a:srgbClr val="000000"/>
              </a:buClr>
              <a:buSzPts val="1100"/>
              <a:buFont typeface="+mj-lt"/>
              <a:buAutoNum type="arabicPeriod"/>
            </a:pPr>
            <a:r>
              <a:rPr lang="fr" sz="1100" i="1" dirty="0">
                <a:solidFill>
                  <a:srgbClr val="000000"/>
                </a:solidFill>
              </a:rPr>
              <a:t>Nos outils de communication : la liste urbaESR, l’outil Communauté du Csiesr, l’extranet AE Amue</a:t>
            </a:r>
            <a:endParaRPr sz="1100" i="1" dirty="0">
              <a:solidFill>
                <a:srgbClr val="000000"/>
              </a:solidFill>
            </a:endParaRPr>
          </a:p>
          <a:p>
            <a:pPr marL="685800" lvl="0" indent="-228600" algn="l" rtl="0">
              <a:spcBef>
                <a:spcPts val="0"/>
              </a:spcBef>
              <a:spcAft>
                <a:spcPts val="0"/>
              </a:spcAft>
              <a:buFont typeface="+mj-lt"/>
              <a:buAutoNum type="arabicPeriod"/>
            </a:pPr>
            <a:endParaRPr sz="1100" i="1" dirty="0">
              <a:solidFill>
                <a:srgbClr val="000000"/>
              </a:solidFill>
            </a:endParaRPr>
          </a:p>
          <a:p>
            <a:pPr marL="457200" lvl="0" indent="-298450" algn="l" rtl="0">
              <a:spcBef>
                <a:spcPts val="0"/>
              </a:spcBef>
              <a:spcAft>
                <a:spcPts val="0"/>
              </a:spcAft>
              <a:buClr>
                <a:srgbClr val="000000"/>
              </a:buClr>
              <a:buSzPts val="1100"/>
              <a:buFont typeface="+mj-lt"/>
              <a:buAutoNum type="arabicPeriod"/>
            </a:pPr>
            <a:r>
              <a:rPr lang="fr" sz="1100" i="1" dirty="0">
                <a:solidFill>
                  <a:srgbClr val="000000"/>
                </a:solidFill>
              </a:rPr>
              <a:t>Activités du groupe : Outillage de la démarche via HOPEX (retour sur l’accord cadre MEGA et les activités du groupement de commande)</a:t>
            </a:r>
            <a:endParaRPr sz="1100" i="1" dirty="0">
              <a:solidFill>
                <a:srgbClr val="000000"/>
              </a:solidFill>
            </a:endParaRPr>
          </a:p>
          <a:p>
            <a:pPr marL="685800" lvl="0" indent="-228600" algn="l" rtl="0">
              <a:spcBef>
                <a:spcPts val="0"/>
              </a:spcBef>
              <a:spcAft>
                <a:spcPts val="0"/>
              </a:spcAft>
              <a:buFont typeface="+mj-lt"/>
              <a:buAutoNum type="arabicPeriod"/>
            </a:pPr>
            <a:endParaRPr sz="1100" i="1" dirty="0">
              <a:solidFill>
                <a:srgbClr val="000000"/>
              </a:solidFill>
            </a:endParaRPr>
          </a:p>
          <a:p>
            <a:pPr marL="457200" lvl="0" indent="-298450" algn="l" rtl="0">
              <a:spcBef>
                <a:spcPts val="0"/>
              </a:spcBef>
              <a:spcAft>
                <a:spcPts val="0"/>
              </a:spcAft>
              <a:buClr>
                <a:srgbClr val="000000"/>
              </a:buClr>
              <a:buSzPts val="1100"/>
              <a:buFont typeface="+mj-lt"/>
              <a:buAutoNum type="arabicPeriod"/>
            </a:pPr>
            <a:r>
              <a:rPr lang="fr" sz="1100" i="1" dirty="0">
                <a:solidFill>
                  <a:srgbClr val="000000"/>
                </a:solidFill>
              </a:rPr>
              <a:t>Ice breaker (suite)</a:t>
            </a:r>
            <a:endParaRPr sz="1100" i="1" dirty="0">
              <a:solidFill>
                <a:srgbClr val="000000"/>
              </a:solidFill>
            </a:endParaRPr>
          </a:p>
          <a:p>
            <a:pPr marL="0" lvl="0" indent="0" algn="ctr" rtl="0">
              <a:spcBef>
                <a:spcPts val="0"/>
              </a:spcBef>
              <a:spcAft>
                <a:spcPts val="0"/>
              </a:spcAft>
              <a:buNone/>
            </a:pPr>
            <a:endParaRPr sz="1100" dirty="0"/>
          </a:p>
        </p:txBody>
      </p:sp>
      <p:sp>
        <p:nvSpPr>
          <p:cNvPr id="68" name="Google Shape;68;p14"/>
          <p:cNvSpPr txBox="1"/>
          <p:nvPr/>
        </p:nvSpPr>
        <p:spPr>
          <a:xfrm>
            <a:off x="4893150" y="1418400"/>
            <a:ext cx="3846300" cy="2893800"/>
          </a:xfrm>
          <a:prstGeom prst="rect">
            <a:avLst/>
          </a:prstGeom>
          <a:noFill/>
          <a:ln w="28575" cap="flat" cmpd="sng">
            <a:solidFill>
              <a:srgbClr val="0000FF"/>
            </a:solidFill>
            <a:prstDash val="solid"/>
            <a:round/>
            <a:headEnd type="none" w="sm" len="sm"/>
            <a:tailEnd type="none" w="sm" len="sm"/>
          </a:ln>
        </p:spPr>
        <p:txBody>
          <a:bodyPr spcFirstLastPara="1" wrap="square" lIns="91425" tIns="91425" rIns="91425" bIns="91425" anchor="t" anchorCtr="0">
            <a:spAutoFit/>
          </a:bodyPr>
          <a:lstStyle/>
          <a:p>
            <a:pPr marL="457200" lvl="0" indent="0" algn="l" rtl="0">
              <a:spcBef>
                <a:spcPts val="0"/>
              </a:spcBef>
              <a:spcAft>
                <a:spcPts val="0"/>
              </a:spcAft>
              <a:buNone/>
            </a:pPr>
            <a:endParaRPr sz="1100" i="1" dirty="0">
              <a:solidFill>
                <a:schemeClr val="dk1"/>
              </a:solidFill>
            </a:endParaRPr>
          </a:p>
          <a:p>
            <a:pPr marL="3657600" lvl="0" indent="0" algn="l" rtl="0">
              <a:spcBef>
                <a:spcPts val="0"/>
              </a:spcBef>
              <a:spcAft>
                <a:spcPts val="0"/>
              </a:spcAft>
              <a:buNone/>
            </a:pPr>
            <a:endParaRPr sz="1100" i="1" dirty="0">
              <a:solidFill>
                <a:schemeClr val="dk1"/>
              </a:solidFill>
            </a:endParaRPr>
          </a:p>
          <a:p>
            <a:pPr marL="457200" lvl="0" indent="-298450" algn="l" rtl="0">
              <a:spcBef>
                <a:spcPts val="0"/>
              </a:spcBef>
              <a:spcAft>
                <a:spcPts val="0"/>
              </a:spcAft>
              <a:buClr>
                <a:schemeClr val="dk1"/>
              </a:buClr>
              <a:buSzPts val="1100"/>
              <a:buFont typeface="+mj-lt"/>
              <a:buAutoNum type="arabicPeriod"/>
            </a:pPr>
            <a:r>
              <a:rPr lang="fr" sz="1100" i="1" dirty="0">
                <a:solidFill>
                  <a:schemeClr val="dk1"/>
                </a:solidFill>
              </a:rPr>
              <a:t>Activités du groupe : POS ESR Type (état des lieux et prochaines étapes)</a:t>
            </a:r>
            <a:endParaRPr sz="1100" i="1" dirty="0">
              <a:solidFill>
                <a:schemeClr val="dk1"/>
              </a:solidFill>
            </a:endParaRPr>
          </a:p>
          <a:p>
            <a:pPr marL="685800" lvl="0" indent="-228600" algn="l" rtl="0">
              <a:spcBef>
                <a:spcPts val="0"/>
              </a:spcBef>
              <a:spcAft>
                <a:spcPts val="0"/>
              </a:spcAft>
              <a:buFont typeface="+mj-lt"/>
              <a:buAutoNum type="arabicPeriod"/>
            </a:pPr>
            <a:endParaRPr sz="1100" b="1" i="1" dirty="0">
              <a:solidFill>
                <a:schemeClr val="dk1"/>
              </a:solidFill>
            </a:endParaRPr>
          </a:p>
          <a:p>
            <a:pPr marL="457200" lvl="0" indent="-298450" algn="l" rtl="0">
              <a:spcBef>
                <a:spcPts val="0"/>
              </a:spcBef>
              <a:spcAft>
                <a:spcPts val="0"/>
              </a:spcAft>
              <a:buClr>
                <a:schemeClr val="dk1"/>
              </a:buClr>
              <a:buSzPts val="1100"/>
              <a:buFont typeface="+mj-lt"/>
              <a:buAutoNum type="arabicPeriod"/>
            </a:pPr>
            <a:r>
              <a:rPr lang="fr" sz="1100" i="1" dirty="0">
                <a:solidFill>
                  <a:schemeClr val="dk1"/>
                </a:solidFill>
              </a:rPr>
              <a:t>Au-delà du groupe urbaESR : retour sur deux autres structures porteuses de l’urbanisation, EA-SIG (EUNIS) et le club urba-EA</a:t>
            </a:r>
            <a:endParaRPr sz="1100" i="1" dirty="0">
              <a:solidFill>
                <a:schemeClr val="dk1"/>
              </a:solidFill>
            </a:endParaRPr>
          </a:p>
          <a:p>
            <a:pPr marL="685800" lvl="0" indent="-228600" algn="l" rtl="0">
              <a:spcBef>
                <a:spcPts val="0"/>
              </a:spcBef>
              <a:spcAft>
                <a:spcPts val="0"/>
              </a:spcAft>
              <a:buFont typeface="+mj-lt"/>
              <a:buAutoNum type="arabicPeriod"/>
            </a:pPr>
            <a:endParaRPr sz="1100" b="1" i="1" dirty="0">
              <a:solidFill>
                <a:schemeClr val="dk1"/>
              </a:solidFill>
            </a:endParaRPr>
          </a:p>
          <a:p>
            <a:pPr marL="457200" lvl="0" indent="-298450" algn="l" rtl="0">
              <a:spcBef>
                <a:spcPts val="0"/>
              </a:spcBef>
              <a:spcAft>
                <a:spcPts val="0"/>
              </a:spcAft>
              <a:buClr>
                <a:schemeClr val="dk1"/>
              </a:buClr>
              <a:buSzPts val="1100"/>
              <a:buFont typeface="+mj-lt"/>
              <a:buAutoNum type="arabicPeriod"/>
            </a:pPr>
            <a:r>
              <a:rPr lang="fr" sz="1100" i="1" dirty="0">
                <a:solidFill>
                  <a:schemeClr val="dk1"/>
                </a:solidFill>
              </a:rPr>
              <a:t>Mise en œuvre de l’urbanisation au sein de nos établissements : résultats de l’enquête 2021</a:t>
            </a:r>
            <a:endParaRPr sz="1100" i="1" dirty="0">
              <a:solidFill>
                <a:schemeClr val="dk1"/>
              </a:solidFill>
            </a:endParaRPr>
          </a:p>
          <a:p>
            <a:pPr marL="685800" lvl="0" indent="-228600" algn="l" rtl="0">
              <a:spcBef>
                <a:spcPts val="0"/>
              </a:spcBef>
              <a:spcAft>
                <a:spcPts val="0"/>
              </a:spcAft>
              <a:buFont typeface="+mj-lt"/>
              <a:buAutoNum type="arabicPeriod"/>
            </a:pPr>
            <a:endParaRPr sz="1100" b="1" i="1" dirty="0">
              <a:solidFill>
                <a:schemeClr val="dk1"/>
              </a:solidFill>
            </a:endParaRPr>
          </a:p>
          <a:p>
            <a:pPr marL="457200" lvl="0" indent="-298450" algn="l" rtl="0">
              <a:spcBef>
                <a:spcPts val="0"/>
              </a:spcBef>
              <a:spcAft>
                <a:spcPts val="0"/>
              </a:spcAft>
              <a:buClr>
                <a:schemeClr val="dk1"/>
              </a:buClr>
              <a:buSzPts val="1100"/>
              <a:buFont typeface="+mj-lt"/>
              <a:buAutoNum type="arabicPeriod"/>
            </a:pPr>
            <a:r>
              <a:rPr lang="fr" sz="1100" i="1" dirty="0">
                <a:solidFill>
                  <a:schemeClr val="dk1"/>
                </a:solidFill>
              </a:rPr>
              <a:t>Activités du groupe : quelle organisation pour la période à venir ?</a:t>
            </a:r>
            <a:endParaRPr sz="1100" i="1" dirty="0">
              <a:solidFill>
                <a:schemeClr val="dk1"/>
              </a:solidFill>
            </a:endParaRPr>
          </a:p>
          <a:p>
            <a:pPr marL="0" lvl="0" indent="0" algn="ctr" rtl="0">
              <a:spcBef>
                <a:spcPts val="0"/>
              </a:spcBef>
              <a:spcAft>
                <a:spcPts val="0"/>
              </a:spcAft>
              <a:buNone/>
            </a:pPr>
            <a:endParaRPr sz="1100" dirty="0">
              <a:solidFill>
                <a:schemeClr val="dk2"/>
              </a:solidFill>
            </a:endParaRPr>
          </a:p>
          <a:p>
            <a:pPr marL="0" lvl="0" indent="0" algn="ctr" rtl="0">
              <a:spcBef>
                <a:spcPts val="0"/>
              </a:spcBef>
              <a:spcAft>
                <a:spcPts val="0"/>
              </a:spcAft>
              <a:buNone/>
            </a:pPr>
            <a:endParaRPr sz="1100" dirty="0">
              <a:solidFill>
                <a:schemeClr val="dk2"/>
              </a:solidFill>
            </a:endParaRPr>
          </a:p>
        </p:txBody>
      </p:sp>
      <p:sp>
        <p:nvSpPr>
          <p:cNvPr id="69" name="Google Shape;69;p14"/>
          <p:cNvSpPr txBox="1"/>
          <p:nvPr/>
        </p:nvSpPr>
        <p:spPr>
          <a:xfrm>
            <a:off x="6594581" y="922050"/>
            <a:ext cx="1459406"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b="1">
                <a:solidFill>
                  <a:srgbClr val="0000FF"/>
                </a:solidFill>
                <a:latin typeface="Caveat"/>
                <a:ea typeface="Caveat"/>
                <a:cs typeface="Caveat"/>
                <a:sym typeface="Caveat"/>
              </a:rPr>
              <a:t>après-midi</a:t>
            </a:r>
            <a:endParaRPr sz="1800" b="1">
              <a:solidFill>
                <a:srgbClr val="0000FF"/>
              </a:solidFill>
              <a:latin typeface="Caveat"/>
              <a:ea typeface="Caveat"/>
              <a:cs typeface="Caveat"/>
              <a:sym typeface="Caveat"/>
            </a:endParaRPr>
          </a:p>
        </p:txBody>
      </p:sp>
      <p:sp>
        <p:nvSpPr>
          <p:cNvPr id="70" name="Google Shape;70;p14"/>
          <p:cNvSpPr txBox="1"/>
          <p:nvPr/>
        </p:nvSpPr>
        <p:spPr>
          <a:xfrm>
            <a:off x="1895725" y="914400"/>
            <a:ext cx="10995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800" b="1">
                <a:solidFill>
                  <a:schemeClr val="accent4"/>
                </a:solidFill>
                <a:latin typeface="Caveat"/>
                <a:ea typeface="Caveat"/>
                <a:cs typeface="Caveat"/>
                <a:sym typeface="Caveat"/>
              </a:rPr>
              <a:t>matin</a:t>
            </a:r>
            <a:endParaRPr sz="1800" b="1">
              <a:solidFill>
                <a:schemeClr val="accent4"/>
              </a:solidFill>
              <a:latin typeface="Caveat"/>
              <a:ea typeface="Caveat"/>
              <a:cs typeface="Caveat"/>
              <a:sym typeface="Caveat"/>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224614" y="123371"/>
            <a:ext cx="6793043" cy="894354"/>
          </a:xfrm>
          <a:prstGeom prst="rect">
            <a:avLst/>
          </a:prstGeom>
          <a:solidFill>
            <a:srgbClr val="D9D9D9"/>
          </a:solidFill>
        </p:spPr>
        <p:txBody>
          <a:bodyPr spcFirstLastPara="1" wrap="square" lIns="91425" tIns="91425" rIns="91425" bIns="91425" anchor="b" anchorCtr="0">
            <a:noAutofit/>
          </a:bodyPr>
          <a:lstStyle/>
          <a:p>
            <a:pPr marL="0" lvl="0" indent="457200" rtl="0">
              <a:spcBef>
                <a:spcPts val="0"/>
              </a:spcBef>
              <a:spcAft>
                <a:spcPts val="0"/>
              </a:spcAft>
              <a:buNone/>
            </a:pPr>
            <a:r>
              <a:rPr lang="fr-FR" sz="1600" b="1" i="1" dirty="0">
                <a:solidFill>
                  <a:srgbClr val="4A86E8"/>
                </a:solidFill>
              </a:rPr>
              <a:t>Mesure du degré de maturité</a:t>
            </a:r>
            <a:endParaRPr sz="1600" b="1" i="1" dirty="0">
              <a:solidFill>
                <a:srgbClr val="4A86E8"/>
              </a:solidFill>
            </a:endParaRPr>
          </a:p>
          <a:p>
            <a:pPr marL="0" lvl="0" indent="0" algn="r" rtl="0">
              <a:spcBef>
                <a:spcPts val="0"/>
              </a:spcBef>
              <a:spcAft>
                <a:spcPts val="0"/>
              </a:spcAft>
              <a:buClr>
                <a:schemeClr val="dk1"/>
              </a:buClr>
              <a:buSzPts val="1100"/>
              <a:buFont typeface="Arial"/>
              <a:buNone/>
            </a:pPr>
            <a:r>
              <a:rPr lang="fr-FR" sz="1600" i="1" dirty="0">
                <a:solidFill>
                  <a:srgbClr val="4A86E8"/>
                </a:solidFill>
              </a:rPr>
              <a:t>RETOURS ET ECHANGES AVEC LA SALLE</a:t>
            </a:r>
            <a:endParaRPr sz="1600" dirty="0">
              <a:solidFill>
                <a:srgbClr val="4A86E8"/>
              </a:solidFill>
            </a:endParaRPr>
          </a:p>
        </p:txBody>
      </p:sp>
      <p:sp>
        <p:nvSpPr>
          <p:cNvPr id="7" name="Espace réservé du texte 6">
            <a:extLst>
              <a:ext uri="{FF2B5EF4-FFF2-40B4-BE49-F238E27FC236}">
                <a16:creationId xmlns:a16="http://schemas.microsoft.com/office/drawing/2014/main" id="{1C1C04D4-52C6-4BC4-B613-6A4EA44E8A2B}"/>
              </a:ext>
            </a:extLst>
          </p:cNvPr>
          <p:cNvSpPr>
            <a:spLocks noGrp="1"/>
          </p:cNvSpPr>
          <p:nvPr>
            <p:ph type="body" idx="1"/>
          </p:nvPr>
        </p:nvSpPr>
        <p:spPr>
          <a:xfrm>
            <a:off x="311700" y="1254228"/>
            <a:ext cx="8200929" cy="3589375"/>
          </a:xfrm>
        </p:spPr>
        <p:txBody>
          <a:bodyPr/>
          <a:lstStyle/>
          <a:p>
            <a:r>
              <a:rPr lang="fr-FR" sz="1400" dirty="0"/>
              <a:t>La DINUM (DINSIC à l’époque) avait proposé en 2014 un outil similaire, </a:t>
            </a:r>
            <a:r>
              <a:rPr lang="fr-FR" sz="1400" dirty="0">
                <a:solidFill>
                  <a:schemeClr val="accent2">
                    <a:lumMod val="75000"/>
                    <a:lumOff val="25000"/>
                  </a:schemeClr>
                </a:solidFill>
              </a:rPr>
              <a:t>issu du club Urba-EA, permettant d’évaluer la maturité de mise en œuvre </a:t>
            </a:r>
            <a:r>
              <a:rPr lang="fr-FR" sz="1400" dirty="0"/>
              <a:t>de la démarche d’urbanisation. Disponible sur </a:t>
            </a:r>
            <a:r>
              <a:rPr lang="fr-FR" sz="1400" dirty="0">
                <a:hlinkClick r:id="rId3"/>
              </a:rPr>
              <a:t>l’espace communauté CSIESR dans fichiers &gt; pilotage. </a:t>
            </a:r>
            <a:r>
              <a:rPr lang="fr-FR" sz="1400" dirty="0"/>
              <a:t>Quel recouvrement avec l’outil </a:t>
            </a:r>
            <a:r>
              <a:rPr lang="fr-FR" sz="1400" dirty="0">
                <a:solidFill>
                  <a:schemeClr val="tx2">
                    <a:lumMod val="25000"/>
                  </a:schemeClr>
                </a:solidFill>
              </a:rPr>
              <a:t>présenté?</a:t>
            </a:r>
          </a:p>
          <a:p>
            <a:r>
              <a:rPr lang="fr-FR" sz="1400" dirty="0"/>
              <a:t>Cet outil de pilotage est toujours d’actualité mais il s’adresse à des urbanistes bien compris par leur établissement et ayant cette mission à part entière. Il serait quand même intéressant de le faire évoluer. L’enquête réalisée en 2020 est un complément du pack </a:t>
            </a:r>
            <a:r>
              <a:rPr lang="fr-FR" sz="1400" dirty="0" err="1"/>
              <a:t>urba</a:t>
            </a:r>
            <a:r>
              <a:rPr lang="fr-FR" sz="1400" dirty="0"/>
              <a:t> pour la gouvernance, il cherche à montrer si les moyens sont donnés pour remplir cette mission d’où le niveau de maturité de déploiement dans l’établissement et non dans la discipline. Cette évaluation a permis de questionner les établissements sur de nombreux sujets (outils utilisés , ETP, type de cartographie, positionnement….) qui vous permettent aussi de positionner votre établissement sur les réponses de l’ensemble des EPST ou de votre type d’établissement. Le but est de réclamer des moyens et de positionner son métier. </a:t>
            </a:r>
          </a:p>
          <a:p>
            <a:r>
              <a:rPr lang="fr-FR" sz="1400" dirty="0"/>
              <a:t>L’idée est de faire évoluer l’outil du groupe </a:t>
            </a:r>
            <a:r>
              <a:rPr lang="fr-FR" sz="1400" dirty="0" err="1"/>
              <a:t>UrbaESR</a:t>
            </a:r>
            <a:r>
              <a:rPr lang="fr-FR" sz="1400" dirty="0"/>
              <a:t>, en complément de celui de la DINUM</a:t>
            </a:r>
          </a:p>
        </p:txBody>
      </p:sp>
      <p:pic>
        <p:nvPicPr>
          <p:cNvPr id="90" name="Google Shape;90;p16"/>
          <p:cNvPicPr preferRelativeResize="0"/>
          <p:nvPr/>
        </p:nvPicPr>
        <p:blipFill>
          <a:blip r:embed="rId4">
            <a:alphaModFix/>
          </a:blip>
          <a:stretch>
            <a:fillRect/>
          </a:stretch>
        </p:blipFill>
        <p:spPr>
          <a:xfrm>
            <a:off x="58059" y="4386442"/>
            <a:ext cx="679176" cy="699000"/>
          </a:xfrm>
          <a:prstGeom prst="rect">
            <a:avLst/>
          </a:prstGeom>
          <a:noFill/>
          <a:ln>
            <a:noFill/>
          </a:ln>
        </p:spPr>
      </p:pic>
      <p:sp>
        <p:nvSpPr>
          <p:cNvPr id="2" name="Ellipse 1">
            <a:extLst>
              <a:ext uri="{FF2B5EF4-FFF2-40B4-BE49-F238E27FC236}">
                <a16:creationId xmlns:a16="http://schemas.microsoft.com/office/drawing/2014/main" id="{CCD69109-D9FE-4042-B780-60D9377D76D1}"/>
              </a:ext>
            </a:extLst>
          </p:cNvPr>
          <p:cNvSpPr/>
          <p:nvPr/>
        </p:nvSpPr>
        <p:spPr>
          <a:xfrm>
            <a:off x="8144562" y="4069551"/>
            <a:ext cx="941379" cy="978906"/>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31132181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65"/>
        <p:cNvGrpSpPr/>
        <p:nvPr/>
      </p:nvGrpSpPr>
      <p:grpSpPr>
        <a:xfrm>
          <a:off x="0" y="0"/>
          <a:ext cx="0" cy="0"/>
          <a:chOff x="0" y="0"/>
          <a:chExt cx="0" cy="0"/>
        </a:xfrm>
      </p:grpSpPr>
      <p:sp>
        <p:nvSpPr>
          <p:cNvPr id="166" name="Google Shape;166;p24"/>
          <p:cNvSpPr txBox="1">
            <a:spLocks noGrp="1"/>
          </p:cNvSpPr>
          <p:nvPr>
            <p:ph type="ctrTitle"/>
          </p:nvPr>
        </p:nvSpPr>
        <p:spPr>
          <a:xfrm>
            <a:off x="0" y="0"/>
            <a:ext cx="9191100" cy="699000"/>
          </a:xfrm>
          <a:prstGeom prst="rect">
            <a:avLst/>
          </a:prstGeom>
          <a:solidFill>
            <a:srgbClr val="D9D9D9"/>
          </a:solidFill>
        </p:spPr>
        <p:txBody>
          <a:bodyPr spcFirstLastPara="1" wrap="square" lIns="91425" tIns="91425" rIns="91425" bIns="91425" anchor="b" anchorCtr="0">
            <a:noAutofit/>
          </a:bodyPr>
          <a:lstStyle/>
          <a:p>
            <a:pPr marL="0" lvl="0" indent="0" algn="ctr" rtl="0">
              <a:spcBef>
                <a:spcPts val="0"/>
              </a:spcBef>
              <a:spcAft>
                <a:spcPts val="0"/>
              </a:spcAft>
              <a:buNone/>
            </a:pPr>
            <a:endParaRPr sz="1900" i="1"/>
          </a:p>
          <a:p>
            <a:pPr marL="0" lvl="0" indent="0" algn="ctr" rtl="0">
              <a:spcBef>
                <a:spcPts val="0"/>
              </a:spcBef>
              <a:spcAft>
                <a:spcPts val="0"/>
              </a:spcAft>
              <a:buNone/>
            </a:pPr>
            <a:r>
              <a:rPr lang="fr" sz="1800" i="1">
                <a:solidFill>
                  <a:srgbClr val="4A86E8"/>
                </a:solidFill>
              </a:rPr>
              <a:t>Activités du groupe : </a:t>
            </a:r>
            <a:endParaRPr sz="1800" i="1">
              <a:solidFill>
                <a:srgbClr val="4A86E8"/>
              </a:solidFill>
            </a:endParaRPr>
          </a:p>
          <a:p>
            <a:pPr marL="0" lvl="0" indent="0" algn="ctr" rtl="0">
              <a:spcBef>
                <a:spcPts val="0"/>
              </a:spcBef>
              <a:spcAft>
                <a:spcPts val="0"/>
              </a:spcAft>
              <a:buNone/>
            </a:pPr>
            <a:r>
              <a:rPr lang="fr" sz="1800" i="1">
                <a:solidFill>
                  <a:srgbClr val="4A86E8"/>
                </a:solidFill>
              </a:rPr>
              <a:t>quelle organisation pour la période à venir ?</a:t>
            </a:r>
            <a:endParaRPr sz="1800" i="1">
              <a:solidFill>
                <a:srgbClr val="4A86E8"/>
              </a:solidFill>
            </a:endParaRPr>
          </a:p>
        </p:txBody>
      </p:sp>
      <p:pic>
        <p:nvPicPr>
          <p:cNvPr id="167" name="Google Shape;167;p24"/>
          <p:cNvPicPr preferRelativeResize="0"/>
          <p:nvPr/>
        </p:nvPicPr>
        <p:blipFill>
          <a:blip r:embed="rId3">
            <a:alphaModFix/>
          </a:blip>
          <a:stretch>
            <a:fillRect/>
          </a:stretch>
        </p:blipFill>
        <p:spPr>
          <a:xfrm>
            <a:off x="7952992" y="0"/>
            <a:ext cx="1238108" cy="699000"/>
          </a:xfrm>
          <a:prstGeom prst="rect">
            <a:avLst/>
          </a:prstGeom>
          <a:noFill/>
          <a:ln>
            <a:noFill/>
          </a:ln>
        </p:spPr>
      </p:pic>
      <p:pic>
        <p:nvPicPr>
          <p:cNvPr id="168" name="Google Shape;168;p24"/>
          <p:cNvPicPr preferRelativeResize="0"/>
          <p:nvPr/>
        </p:nvPicPr>
        <p:blipFill>
          <a:blip r:embed="rId4">
            <a:alphaModFix/>
          </a:blip>
          <a:stretch>
            <a:fillRect/>
          </a:stretch>
        </p:blipFill>
        <p:spPr>
          <a:xfrm>
            <a:off x="0" y="0"/>
            <a:ext cx="679176" cy="699000"/>
          </a:xfrm>
          <a:prstGeom prst="rect">
            <a:avLst/>
          </a:prstGeom>
          <a:noFill/>
          <a:ln>
            <a:noFill/>
          </a:ln>
        </p:spPr>
      </p:pic>
      <p:sp>
        <p:nvSpPr>
          <p:cNvPr id="169" name="Google Shape;169;p24"/>
          <p:cNvSpPr txBox="1">
            <a:spLocks noGrp="1"/>
          </p:cNvSpPr>
          <p:nvPr>
            <p:ph type="subTitle" idx="1"/>
          </p:nvPr>
        </p:nvSpPr>
        <p:spPr>
          <a:xfrm>
            <a:off x="311700" y="2096675"/>
            <a:ext cx="8520600" cy="2630700"/>
          </a:xfrm>
          <a:prstGeom prst="rect">
            <a:avLst/>
          </a:prstGeom>
          <a:ln w="9525" cap="flat" cmpd="sng">
            <a:solidFill>
              <a:srgbClr val="F3F3F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100" i="1">
              <a:solidFill>
                <a:srgbClr val="000000"/>
              </a:solidFill>
            </a:endParaRPr>
          </a:p>
          <a:p>
            <a:pPr marL="0" lvl="0" indent="0" algn="ctr" rtl="0">
              <a:spcBef>
                <a:spcPts val="0"/>
              </a:spcBef>
              <a:spcAft>
                <a:spcPts val="0"/>
              </a:spcAft>
              <a:buNone/>
            </a:pPr>
            <a:r>
              <a:rPr lang="fr" sz="2400"/>
              <a:t>Echanges</a:t>
            </a:r>
            <a:endParaRPr sz="240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224614" y="123371"/>
            <a:ext cx="6793043" cy="894354"/>
          </a:xfrm>
          <a:prstGeom prst="rect">
            <a:avLst/>
          </a:prstGeom>
          <a:solidFill>
            <a:srgbClr val="D9D9D9"/>
          </a:solidFill>
        </p:spPr>
        <p:txBody>
          <a:bodyPr spcFirstLastPara="1" wrap="square" lIns="91425" tIns="91425" rIns="91425" bIns="91425" anchor="b" anchorCtr="0">
            <a:noAutofit/>
          </a:bodyPr>
          <a:lstStyle/>
          <a:p>
            <a:pPr marL="0" lvl="0" indent="457200" rtl="0">
              <a:spcBef>
                <a:spcPts val="0"/>
              </a:spcBef>
              <a:spcAft>
                <a:spcPts val="0"/>
              </a:spcAft>
              <a:buNone/>
            </a:pPr>
            <a:r>
              <a:rPr lang="fr-FR" sz="1600" b="1" i="1" dirty="0">
                <a:solidFill>
                  <a:srgbClr val="4A86E8"/>
                </a:solidFill>
              </a:rPr>
              <a:t>Activités du groupe, quelle suite à cette journée ?</a:t>
            </a:r>
            <a:endParaRPr sz="1600" b="1" i="1" dirty="0">
              <a:solidFill>
                <a:srgbClr val="4A86E8"/>
              </a:solidFill>
            </a:endParaRPr>
          </a:p>
          <a:p>
            <a:pPr marL="0" lvl="0" indent="0" algn="r" rtl="0">
              <a:spcBef>
                <a:spcPts val="0"/>
              </a:spcBef>
              <a:spcAft>
                <a:spcPts val="0"/>
              </a:spcAft>
              <a:buClr>
                <a:schemeClr val="dk1"/>
              </a:buClr>
              <a:buSzPts val="1100"/>
              <a:buFont typeface="Arial"/>
              <a:buNone/>
            </a:pPr>
            <a:r>
              <a:rPr lang="fr-FR" sz="1600" i="1" dirty="0">
                <a:solidFill>
                  <a:srgbClr val="4A86E8"/>
                </a:solidFill>
              </a:rPr>
              <a:t>RETOURS ET ECHANGES AVEC LA SALLE</a:t>
            </a:r>
            <a:endParaRPr sz="1600" dirty="0">
              <a:solidFill>
                <a:srgbClr val="4A86E8"/>
              </a:solidFill>
            </a:endParaRPr>
          </a:p>
        </p:txBody>
      </p:sp>
      <p:sp>
        <p:nvSpPr>
          <p:cNvPr id="7" name="Espace réservé du texte 6">
            <a:extLst>
              <a:ext uri="{FF2B5EF4-FFF2-40B4-BE49-F238E27FC236}">
                <a16:creationId xmlns:a16="http://schemas.microsoft.com/office/drawing/2014/main" id="{1C1C04D4-52C6-4BC4-B613-6A4EA44E8A2B}"/>
              </a:ext>
            </a:extLst>
          </p:cNvPr>
          <p:cNvSpPr>
            <a:spLocks noGrp="1"/>
          </p:cNvSpPr>
          <p:nvPr>
            <p:ph type="body" idx="1"/>
          </p:nvPr>
        </p:nvSpPr>
        <p:spPr>
          <a:xfrm>
            <a:off x="639054" y="1329003"/>
            <a:ext cx="7406248" cy="3551687"/>
          </a:xfrm>
        </p:spPr>
        <p:txBody>
          <a:bodyPr>
            <a:normAutofit fontScale="77500" lnSpcReduction="20000"/>
          </a:bodyPr>
          <a:lstStyle/>
          <a:p>
            <a:pPr marL="114300" indent="0">
              <a:buNone/>
            </a:pPr>
            <a:r>
              <a:rPr lang="fr-FR" b="1" dirty="0"/>
              <a:t>SUR LA FORME</a:t>
            </a:r>
          </a:p>
          <a:p>
            <a:r>
              <a:rPr lang="fr-FR" dirty="0"/>
              <a:t>Principe d’un </a:t>
            </a:r>
            <a:r>
              <a:rPr lang="fr-FR" dirty="0">
                <a:solidFill>
                  <a:schemeClr val="accent2">
                    <a:lumMod val="75000"/>
                    <a:lumOff val="25000"/>
                  </a:schemeClr>
                </a:solidFill>
              </a:rPr>
              <a:t>rendez-vous </a:t>
            </a:r>
            <a:r>
              <a:rPr lang="fr-FR" dirty="0" err="1">
                <a:solidFill>
                  <a:schemeClr val="accent2">
                    <a:lumMod val="75000"/>
                    <a:lumOff val="25000"/>
                  </a:schemeClr>
                </a:solidFill>
              </a:rPr>
              <a:t>visio</a:t>
            </a:r>
            <a:r>
              <a:rPr lang="fr-FR" dirty="0">
                <a:solidFill>
                  <a:schemeClr val="accent2">
                    <a:lumMod val="75000"/>
                    <a:lumOff val="25000"/>
                  </a:schemeClr>
                </a:solidFill>
              </a:rPr>
              <a:t> régulier mensuel de 2h : « la salle ouverte </a:t>
            </a:r>
            <a:r>
              <a:rPr lang="fr-FR" dirty="0" err="1">
                <a:solidFill>
                  <a:schemeClr val="accent2">
                    <a:lumMod val="75000"/>
                    <a:lumOff val="25000"/>
                  </a:schemeClr>
                </a:solidFill>
              </a:rPr>
              <a:t>UrbaESR</a:t>
            </a:r>
            <a:r>
              <a:rPr lang="fr-FR" dirty="0">
                <a:solidFill>
                  <a:schemeClr val="accent2">
                    <a:lumMod val="75000"/>
                    <a:lumOff val="25000"/>
                  </a:schemeClr>
                </a:solidFill>
              </a:rPr>
              <a:t>»</a:t>
            </a:r>
          </a:p>
          <a:p>
            <a:pPr lvl="1"/>
            <a:r>
              <a:rPr lang="fr-FR" dirty="0">
                <a:solidFill>
                  <a:schemeClr val="accent2">
                    <a:lumMod val="75000"/>
                    <a:lumOff val="25000"/>
                  </a:schemeClr>
                </a:solidFill>
              </a:rPr>
              <a:t>Les thématiques sont proposées au fur et à mesure</a:t>
            </a:r>
          </a:p>
          <a:p>
            <a:pPr lvl="1"/>
            <a:r>
              <a:rPr lang="fr-FR" dirty="0">
                <a:solidFill>
                  <a:schemeClr val="accent2">
                    <a:lumMod val="75000"/>
                    <a:lumOff val="25000"/>
                  </a:schemeClr>
                </a:solidFill>
              </a:rPr>
              <a:t>Un </a:t>
            </a:r>
            <a:r>
              <a:rPr lang="fr-FR" dirty="0" err="1">
                <a:solidFill>
                  <a:schemeClr val="accent2">
                    <a:lumMod val="75000"/>
                    <a:lumOff val="25000"/>
                  </a:schemeClr>
                </a:solidFill>
              </a:rPr>
              <a:t>Evento</a:t>
            </a:r>
            <a:r>
              <a:rPr lang="fr-FR" dirty="0">
                <a:solidFill>
                  <a:schemeClr val="accent2">
                    <a:lumMod val="75000"/>
                    <a:lumOff val="25000"/>
                  </a:schemeClr>
                </a:solidFill>
              </a:rPr>
              <a:t> permettra de définir les meilleurs créneaux pour tous (penser à proposer des journées différentes mois pairs et impairs afin d’éviter les incompatibilité de calendrier systématiques)</a:t>
            </a:r>
          </a:p>
          <a:p>
            <a:r>
              <a:rPr lang="fr-FR" dirty="0">
                <a:solidFill>
                  <a:schemeClr val="accent2">
                    <a:lumMod val="75000"/>
                    <a:lumOff val="25000"/>
                  </a:schemeClr>
                </a:solidFill>
              </a:rPr>
              <a:t>Plénière </a:t>
            </a:r>
            <a:r>
              <a:rPr lang="fr-FR" dirty="0" err="1">
                <a:solidFill>
                  <a:schemeClr val="accent2">
                    <a:lumMod val="75000"/>
                    <a:lumOff val="25000"/>
                  </a:schemeClr>
                </a:solidFill>
              </a:rPr>
              <a:t>urbaESR</a:t>
            </a:r>
            <a:r>
              <a:rPr lang="fr-FR" dirty="0">
                <a:solidFill>
                  <a:schemeClr val="accent2">
                    <a:lumMod val="75000"/>
                    <a:lumOff val="25000"/>
                  </a:schemeClr>
                </a:solidFill>
              </a:rPr>
              <a:t> la veille des assises ?</a:t>
            </a:r>
          </a:p>
          <a:p>
            <a:pPr lvl="1"/>
            <a:r>
              <a:rPr lang="fr-FR" dirty="0">
                <a:solidFill>
                  <a:schemeClr val="accent2">
                    <a:lumMod val="75000"/>
                    <a:lumOff val="25000"/>
                  </a:schemeClr>
                </a:solidFill>
              </a:rPr>
              <a:t>Les avis sont partagés (permet de limiter les déplacements mais rajoute 1j hors de l’établissement)</a:t>
            </a:r>
          </a:p>
          <a:p>
            <a:pPr lvl="1"/>
            <a:r>
              <a:rPr lang="fr-FR" dirty="0">
                <a:solidFill>
                  <a:schemeClr val="accent2">
                    <a:lumMod val="75000"/>
                    <a:lumOff val="25000"/>
                  </a:schemeClr>
                </a:solidFill>
              </a:rPr>
              <a:t>Le bon rythme de réunion semble être 2x/an. Il faudrait un </a:t>
            </a:r>
            <a:r>
              <a:rPr lang="fr-FR" dirty="0"/>
              <a:t>rendez-vous à mi-parcours qui permettrait de déterminer ce qui sera présenté aux Assises (création de sens et de motivation)</a:t>
            </a:r>
          </a:p>
          <a:p>
            <a:r>
              <a:rPr lang="fr-FR" dirty="0"/>
              <a:t>Il faut conserver le principe des groupes de travail pour élaborer du contenu</a:t>
            </a:r>
          </a:p>
          <a:p>
            <a:pPr lvl="1"/>
            <a:r>
              <a:rPr lang="fr-FR" dirty="0"/>
              <a:t>En petits groupes - avec une validation par les pairs - importance du présentiel</a:t>
            </a:r>
          </a:p>
          <a:p>
            <a:r>
              <a:rPr lang="fr-FR" dirty="0"/>
              <a:t>Il est important d’associer systématiquement d’autres profils à nos travaux (DPO, RSSI, qualité …)</a:t>
            </a:r>
          </a:p>
          <a:p>
            <a:endParaRPr lang="fr-FR" dirty="0"/>
          </a:p>
        </p:txBody>
      </p:sp>
      <p:pic>
        <p:nvPicPr>
          <p:cNvPr id="90" name="Google Shape;90;p16"/>
          <p:cNvPicPr preferRelativeResize="0"/>
          <p:nvPr/>
        </p:nvPicPr>
        <p:blipFill>
          <a:blip r:embed="rId3">
            <a:alphaModFix/>
          </a:blip>
          <a:stretch>
            <a:fillRect/>
          </a:stretch>
        </p:blipFill>
        <p:spPr>
          <a:xfrm>
            <a:off x="58059" y="4386442"/>
            <a:ext cx="679176" cy="699000"/>
          </a:xfrm>
          <a:prstGeom prst="rect">
            <a:avLst/>
          </a:prstGeom>
          <a:noFill/>
          <a:ln>
            <a:noFill/>
          </a:ln>
        </p:spPr>
      </p:pic>
      <p:sp>
        <p:nvSpPr>
          <p:cNvPr id="2" name="Ellipse 1">
            <a:extLst>
              <a:ext uri="{FF2B5EF4-FFF2-40B4-BE49-F238E27FC236}">
                <a16:creationId xmlns:a16="http://schemas.microsoft.com/office/drawing/2014/main" id="{CCD69109-D9FE-4042-B780-60D9377D76D1}"/>
              </a:ext>
            </a:extLst>
          </p:cNvPr>
          <p:cNvSpPr/>
          <p:nvPr/>
        </p:nvSpPr>
        <p:spPr>
          <a:xfrm>
            <a:off x="7735758" y="3693886"/>
            <a:ext cx="1357441" cy="139477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4761056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224614" y="123371"/>
            <a:ext cx="6793043" cy="894354"/>
          </a:xfrm>
          <a:prstGeom prst="rect">
            <a:avLst/>
          </a:prstGeom>
          <a:solidFill>
            <a:srgbClr val="D9D9D9"/>
          </a:solidFill>
        </p:spPr>
        <p:txBody>
          <a:bodyPr spcFirstLastPara="1" wrap="square" lIns="91425" tIns="91425" rIns="91425" bIns="91425" anchor="b" anchorCtr="0">
            <a:noAutofit/>
          </a:bodyPr>
          <a:lstStyle/>
          <a:p>
            <a:pPr marL="0" lvl="0" indent="457200" rtl="0">
              <a:spcBef>
                <a:spcPts val="0"/>
              </a:spcBef>
              <a:spcAft>
                <a:spcPts val="0"/>
              </a:spcAft>
              <a:buNone/>
            </a:pPr>
            <a:r>
              <a:rPr lang="fr-FR" sz="1600" b="1" i="1" dirty="0">
                <a:solidFill>
                  <a:srgbClr val="4A86E8"/>
                </a:solidFill>
              </a:rPr>
              <a:t>Activités du groupe, quelle suite à cette journée ?</a:t>
            </a:r>
            <a:endParaRPr sz="1600" b="1" i="1" dirty="0">
              <a:solidFill>
                <a:srgbClr val="4A86E8"/>
              </a:solidFill>
            </a:endParaRPr>
          </a:p>
          <a:p>
            <a:pPr marL="0" lvl="0" indent="0" algn="r" rtl="0">
              <a:spcBef>
                <a:spcPts val="0"/>
              </a:spcBef>
              <a:spcAft>
                <a:spcPts val="0"/>
              </a:spcAft>
              <a:buClr>
                <a:schemeClr val="dk1"/>
              </a:buClr>
              <a:buSzPts val="1100"/>
              <a:buFont typeface="Arial"/>
              <a:buNone/>
            </a:pPr>
            <a:r>
              <a:rPr lang="fr-FR" sz="1600" i="1" dirty="0">
                <a:solidFill>
                  <a:srgbClr val="4A86E8"/>
                </a:solidFill>
              </a:rPr>
              <a:t>RETOURS ET ECHANGES AVEC LA SALLE</a:t>
            </a:r>
            <a:endParaRPr sz="1600" dirty="0">
              <a:solidFill>
                <a:srgbClr val="4A86E8"/>
              </a:solidFill>
            </a:endParaRPr>
          </a:p>
        </p:txBody>
      </p:sp>
      <p:sp>
        <p:nvSpPr>
          <p:cNvPr id="7" name="Espace réservé du texte 6">
            <a:extLst>
              <a:ext uri="{FF2B5EF4-FFF2-40B4-BE49-F238E27FC236}">
                <a16:creationId xmlns:a16="http://schemas.microsoft.com/office/drawing/2014/main" id="{1C1C04D4-52C6-4BC4-B613-6A4EA44E8A2B}"/>
              </a:ext>
            </a:extLst>
          </p:cNvPr>
          <p:cNvSpPr>
            <a:spLocks noGrp="1"/>
          </p:cNvSpPr>
          <p:nvPr>
            <p:ph type="body" idx="1"/>
          </p:nvPr>
        </p:nvSpPr>
        <p:spPr>
          <a:xfrm>
            <a:off x="311700" y="1254229"/>
            <a:ext cx="8200929" cy="3416400"/>
          </a:xfrm>
        </p:spPr>
        <p:txBody>
          <a:bodyPr/>
          <a:lstStyle/>
          <a:p>
            <a:pPr marL="114300" indent="0">
              <a:buNone/>
            </a:pPr>
            <a:r>
              <a:rPr lang="fr-FR" sz="1600" b="1" dirty="0"/>
              <a:t>SUR LE FOND</a:t>
            </a:r>
          </a:p>
          <a:p>
            <a:r>
              <a:rPr lang="fr-FR" sz="1400" dirty="0"/>
              <a:t>Proposition de sujets à présenter en salle ouverte</a:t>
            </a:r>
          </a:p>
          <a:p>
            <a:pPr lvl="1"/>
            <a:r>
              <a:rPr lang="fr-FR" sz="1100" dirty="0"/>
              <a:t>Visualisation du POS (Farid, université de Lille)</a:t>
            </a:r>
          </a:p>
          <a:p>
            <a:pPr lvl="1"/>
            <a:r>
              <a:rPr lang="fr-FR" sz="1100" dirty="0"/>
              <a:t>RETEX </a:t>
            </a:r>
            <a:r>
              <a:rPr lang="fr-FR" sz="1100" dirty="0">
                <a:solidFill>
                  <a:schemeClr val="accent2">
                    <a:lumMod val="75000"/>
                    <a:lumOff val="25000"/>
                  </a:schemeClr>
                </a:solidFill>
              </a:rPr>
              <a:t>sur les outils de modélisation (en complément des informations présentes dans l’enquête sur la maturité). En particulier étudier l’intérêt d’un outillage par « couche d’urbanisation » interfacé avec les autres niveaux plutôt que d’un outil global lourd et ne permettant pas facilement l’acquisition automatique (ex couche applicative…)</a:t>
            </a:r>
          </a:p>
          <a:p>
            <a:pPr lvl="1"/>
            <a:r>
              <a:rPr lang="fr-FR" sz="1100" dirty="0">
                <a:solidFill>
                  <a:schemeClr val="accent2">
                    <a:lumMod val="75000"/>
                    <a:lumOff val="25000"/>
                  </a:schemeClr>
                </a:solidFill>
              </a:rPr>
              <a:t>Catalogue/Dictionnaire des données (faisant partie d’un thème plus général de gouvernance des données)</a:t>
            </a:r>
          </a:p>
          <a:p>
            <a:r>
              <a:rPr lang="fr-FR" sz="1400" dirty="0"/>
              <a:t>Proposition de travail en groupes</a:t>
            </a:r>
          </a:p>
          <a:p>
            <a:pPr lvl="1"/>
            <a:r>
              <a:rPr lang="fr-FR" sz="1100" dirty="0"/>
              <a:t>Données et flux</a:t>
            </a:r>
          </a:p>
          <a:p>
            <a:pPr lvl="1"/>
            <a:r>
              <a:rPr lang="fr-FR" sz="1100" dirty="0">
                <a:solidFill>
                  <a:schemeClr val="accent2">
                    <a:lumMod val="75000"/>
                    <a:lumOff val="25000"/>
                  </a:schemeClr>
                </a:solidFill>
              </a:rPr>
              <a:t>En appui de projets SI communs (AMUE, autres …), exemple : référentiel des partenaires</a:t>
            </a:r>
          </a:p>
        </p:txBody>
      </p:sp>
      <p:pic>
        <p:nvPicPr>
          <p:cNvPr id="90" name="Google Shape;90;p16"/>
          <p:cNvPicPr preferRelativeResize="0"/>
          <p:nvPr/>
        </p:nvPicPr>
        <p:blipFill>
          <a:blip r:embed="rId3">
            <a:alphaModFix/>
          </a:blip>
          <a:stretch>
            <a:fillRect/>
          </a:stretch>
        </p:blipFill>
        <p:spPr>
          <a:xfrm>
            <a:off x="58059" y="4386442"/>
            <a:ext cx="679176" cy="699000"/>
          </a:xfrm>
          <a:prstGeom prst="rect">
            <a:avLst/>
          </a:prstGeom>
          <a:noFill/>
          <a:ln>
            <a:noFill/>
          </a:ln>
        </p:spPr>
      </p:pic>
      <p:sp>
        <p:nvSpPr>
          <p:cNvPr id="2" name="Ellipse 1">
            <a:extLst>
              <a:ext uri="{FF2B5EF4-FFF2-40B4-BE49-F238E27FC236}">
                <a16:creationId xmlns:a16="http://schemas.microsoft.com/office/drawing/2014/main" id="{CCD69109-D9FE-4042-B780-60D9377D76D1}"/>
              </a:ext>
            </a:extLst>
          </p:cNvPr>
          <p:cNvSpPr/>
          <p:nvPr/>
        </p:nvSpPr>
        <p:spPr>
          <a:xfrm>
            <a:off x="8190522" y="4196862"/>
            <a:ext cx="844519" cy="94663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9321090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224614" y="123371"/>
            <a:ext cx="6793043" cy="894354"/>
          </a:xfrm>
          <a:prstGeom prst="rect">
            <a:avLst/>
          </a:prstGeom>
          <a:solidFill>
            <a:srgbClr val="D9D9D9"/>
          </a:solidFill>
        </p:spPr>
        <p:txBody>
          <a:bodyPr spcFirstLastPara="1" wrap="square" lIns="91425" tIns="91425" rIns="91425" bIns="91425" anchor="b" anchorCtr="0">
            <a:noAutofit/>
          </a:bodyPr>
          <a:lstStyle/>
          <a:p>
            <a:pPr marL="0" lvl="0" indent="457200" rtl="0">
              <a:spcBef>
                <a:spcPts val="0"/>
              </a:spcBef>
              <a:spcAft>
                <a:spcPts val="0"/>
              </a:spcAft>
              <a:buNone/>
            </a:pPr>
            <a:r>
              <a:rPr lang="fr-FR" sz="1600" b="1" i="1" dirty="0">
                <a:solidFill>
                  <a:srgbClr val="4A86E8"/>
                </a:solidFill>
              </a:rPr>
              <a:t>Activités du groupe, quelle suite à cette journée ?</a:t>
            </a:r>
            <a:endParaRPr sz="1600" b="1" i="1" dirty="0">
              <a:solidFill>
                <a:srgbClr val="4A86E8"/>
              </a:solidFill>
            </a:endParaRPr>
          </a:p>
          <a:p>
            <a:pPr marL="0" lvl="0" indent="0" algn="r" rtl="0">
              <a:spcBef>
                <a:spcPts val="0"/>
              </a:spcBef>
              <a:spcAft>
                <a:spcPts val="0"/>
              </a:spcAft>
              <a:buClr>
                <a:schemeClr val="dk1"/>
              </a:buClr>
              <a:buSzPts val="1100"/>
              <a:buFont typeface="Arial"/>
              <a:buNone/>
            </a:pPr>
            <a:r>
              <a:rPr lang="fr-FR" sz="1600" i="1" dirty="0">
                <a:solidFill>
                  <a:srgbClr val="4A86E8"/>
                </a:solidFill>
              </a:rPr>
              <a:t>RETOURS ET ECHANGES AVEC LA SALLE</a:t>
            </a:r>
            <a:endParaRPr sz="1600" dirty="0">
              <a:solidFill>
                <a:srgbClr val="4A86E8"/>
              </a:solidFill>
            </a:endParaRPr>
          </a:p>
        </p:txBody>
      </p:sp>
      <p:sp>
        <p:nvSpPr>
          <p:cNvPr id="7" name="Espace réservé du texte 6">
            <a:extLst>
              <a:ext uri="{FF2B5EF4-FFF2-40B4-BE49-F238E27FC236}">
                <a16:creationId xmlns:a16="http://schemas.microsoft.com/office/drawing/2014/main" id="{1C1C04D4-52C6-4BC4-B613-6A4EA44E8A2B}"/>
              </a:ext>
            </a:extLst>
          </p:cNvPr>
          <p:cNvSpPr>
            <a:spLocks noGrp="1"/>
          </p:cNvSpPr>
          <p:nvPr>
            <p:ph type="body" idx="1"/>
          </p:nvPr>
        </p:nvSpPr>
        <p:spPr>
          <a:xfrm>
            <a:off x="311700" y="1254229"/>
            <a:ext cx="8200929" cy="3416400"/>
          </a:xfrm>
        </p:spPr>
        <p:txBody>
          <a:bodyPr/>
          <a:lstStyle/>
          <a:p>
            <a:pPr marL="114300" indent="0">
              <a:buNone/>
            </a:pPr>
            <a:r>
              <a:rPr lang="fr-FR" b="1" dirty="0"/>
              <a:t>SUR NOTRE POSITIONNEMENT EN TANT QU’URBANISTE</a:t>
            </a:r>
          </a:p>
          <a:p>
            <a:r>
              <a:rPr lang="fr-FR" dirty="0"/>
              <a:t>Le rôle de l’urbaniste évolue</a:t>
            </a:r>
          </a:p>
          <a:p>
            <a:pPr lvl="1"/>
            <a:r>
              <a:rPr lang="fr-FR" dirty="0"/>
              <a:t>Il est nécessaire que son rôle soit vraiment perçu comme transverse à l’établissement et </a:t>
            </a:r>
            <a:r>
              <a:rPr lang="fr-FR" dirty="0">
                <a:solidFill>
                  <a:schemeClr val="accent2">
                    <a:lumMod val="75000"/>
                    <a:lumOff val="25000"/>
                  </a:schemeClr>
                </a:solidFill>
              </a:rPr>
              <a:t>pas seulement technique</a:t>
            </a:r>
          </a:p>
          <a:p>
            <a:pPr lvl="1"/>
            <a:r>
              <a:rPr lang="fr-FR" dirty="0">
                <a:solidFill>
                  <a:schemeClr val="accent2">
                    <a:lumMod val="75000"/>
                    <a:lumOff val="25000"/>
                  </a:schemeClr>
                </a:solidFill>
              </a:rPr>
              <a:t>L’architecte d’entreprise pourrait presqu’être rattaché à la </a:t>
            </a:r>
            <a:r>
              <a:rPr lang="fr-FR" dirty="0" err="1">
                <a:solidFill>
                  <a:schemeClr val="accent2">
                    <a:lumMod val="75000"/>
                    <a:lumOff val="25000"/>
                  </a:schemeClr>
                </a:solidFill>
              </a:rPr>
              <a:t>Bap</a:t>
            </a:r>
            <a:r>
              <a:rPr lang="fr-FR" dirty="0">
                <a:solidFill>
                  <a:schemeClr val="accent2">
                    <a:lumMod val="75000"/>
                    <a:lumOff val="25000"/>
                  </a:schemeClr>
                </a:solidFill>
              </a:rPr>
              <a:t> J </a:t>
            </a:r>
            <a:r>
              <a:rPr lang="fr-FR" dirty="0" err="1">
                <a:solidFill>
                  <a:schemeClr val="accent2">
                    <a:lumMod val="75000"/>
                    <a:lumOff val="25000"/>
                  </a:schemeClr>
                </a:solidFill>
              </a:rPr>
              <a:t>cf</a:t>
            </a:r>
            <a:r>
              <a:rPr lang="fr-FR" dirty="0">
                <a:solidFill>
                  <a:schemeClr val="accent2">
                    <a:lumMod val="75000"/>
                    <a:lumOff val="25000"/>
                  </a:schemeClr>
                </a:solidFill>
              </a:rPr>
              <a:t> l’ingénieur qualité</a:t>
            </a:r>
          </a:p>
          <a:p>
            <a:r>
              <a:rPr lang="fr-FR" dirty="0"/>
              <a:t>Le rattachement à la DSI peut constituer un frein (perte de crédibilité)</a:t>
            </a:r>
          </a:p>
          <a:p>
            <a:pPr lvl="1"/>
            <a:r>
              <a:rPr lang="fr-FR" dirty="0"/>
              <a:t>Même si la DSI reste un interlocuteur privilégié, l’accès aux métiers est vital</a:t>
            </a:r>
          </a:p>
        </p:txBody>
      </p:sp>
      <p:pic>
        <p:nvPicPr>
          <p:cNvPr id="90" name="Google Shape;90;p16"/>
          <p:cNvPicPr preferRelativeResize="0"/>
          <p:nvPr/>
        </p:nvPicPr>
        <p:blipFill>
          <a:blip r:embed="rId3">
            <a:alphaModFix/>
          </a:blip>
          <a:stretch>
            <a:fillRect/>
          </a:stretch>
        </p:blipFill>
        <p:spPr>
          <a:xfrm>
            <a:off x="58059" y="4386442"/>
            <a:ext cx="679176" cy="699000"/>
          </a:xfrm>
          <a:prstGeom prst="rect">
            <a:avLst/>
          </a:prstGeom>
          <a:noFill/>
          <a:ln>
            <a:noFill/>
          </a:ln>
        </p:spPr>
      </p:pic>
      <p:sp>
        <p:nvSpPr>
          <p:cNvPr id="2" name="Ellipse 1">
            <a:extLst>
              <a:ext uri="{FF2B5EF4-FFF2-40B4-BE49-F238E27FC236}">
                <a16:creationId xmlns:a16="http://schemas.microsoft.com/office/drawing/2014/main" id="{CCD69109-D9FE-4042-B780-60D9377D76D1}"/>
              </a:ext>
            </a:extLst>
          </p:cNvPr>
          <p:cNvSpPr/>
          <p:nvPr/>
        </p:nvSpPr>
        <p:spPr>
          <a:xfrm>
            <a:off x="7735758" y="3693886"/>
            <a:ext cx="1357441" cy="1394778"/>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14659194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14D9A0E-CDAA-444B-B075-B2A613465501}"/>
              </a:ext>
            </a:extLst>
          </p:cNvPr>
          <p:cNvSpPr>
            <a:spLocks noGrp="1"/>
          </p:cNvSpPr>
          <p:nvPr>
            <p:ph type="title"/>
          </p:nvPr>
        </p:nvSpPr>
        <p:spPr/>
        <p:txBody>
          <a:bodyPr/>
          <a:lstStyle/>
          <a:p>
            <a:r>
              <a:rPr lang="fr-FR" dirty="0" err="1"/>
              <a:t>Ice</a:t>
            </a:r>
            <a:r>
              <a:rPr lang="fr-FR" dirty="0"/>
              <a:t> breaker : Faisons connaissance</a:t>
            </a:r>
          </a:p>
        </p:txBody>
      </p:sp>
      <p:sp>
        <p:nvSpPr>
          <p:cNvPr id="3" name="Espace réservé du texte 2">
            <a:extLst>
              <a:ext uri="{FF2B5EF4-FFF2-40B4-BE49-F238E27FC236}">
                <a16:creationId xmlns:a16="http://schemas.microsoft.com/office/drawing/2014/main" id="{615FE259-3EC7-42BD-9237-93A966D2AA2F}"/>
              </a:ext>
            </a:extLst>
          </p:cNvPr>
          <p:cNvSpPr>
            <a:spLocks noGrp="1"/>
          </p:cNvSpPr>
          <p:nvPr>
            <p:ph type="body" idx="1"/>
          </p:nvPr>
        </p:nvSpPr>
        <p:spPr/>
        <p:txBody>
          <a:bodyPr/>
          <a:lstStyle/>
          <a:p>
            <a:r>
              <a:rPr lang="fr-FR" dirty="0"/>
              <a:t>Merci à tous pour votre participation, une version dématérialisée de cette cartographie est en cours de réalisation !</a:t>
            </a:r>
          </a:p>
        </p:txBody>
      </p:sp>
      <p:pic>
        <p:nvPicPr>
          <p:cNvPr id="9" name="Image 8">
            <a:extLst>
              <a:ext uri="{FF2B5EF4-FFF2-40B4-BE49-F238E27FC236}">
                <a16:creationId xmlns:a16="http://schemas.microsoft.com/office/drawing/2014/main" id="{82E6B768-0E7E-46A5-BBD0-C63E6B2A2EB5}"/>
              </a:ext>
            </a:extLst>
          </p:cNvPr>
          <p:cNvPicPr>
            <a:picLocks noChangeAspect="1"/>
          </p:cNvPicPr>
          <p:nvPr/>
        </p:nvPicPr>
        <p:blipFill>
          <a:blip r:embed="rId2"/>
          <a:stretch>
            <a:fillRect/>
          </a:stretch>
        </p:blipFill>
        <p:spPr>
          <a:xfrm rot="10800000">
            <a:off x="2358847" y="1875760"/>
            <a:ext cx="4007293" cy="3005470"/>
          </a:xfrm>
          <a:prstGeom prst="rect">
            <a:avLst/>
          </a:prstGeom>
          <a:ln>
            <a:solidFill>
              <a:schemeClr val="accent3">
                <a:lumMod val="75000"/>
              </a:schemeClr>
            </a:solidFill>
          </a:ln>
          <a:effectLst>
            <a:outerShdw blurRad="50800" dist="38100" dir="5400000" algn="t" rotWithShape="0">
              <a:prstClr val="black">
                <a:alpha val="40000"/>
              </a:prstClr>
            </a:outerShdw>
          </a:effectLst>
        </p:spPr>
      </p:pic>
      <p:pic>
        <p:nvPicPr>
          <p:cNvPr id="7" name="Image 6">
            <a:extLst>
              <a:ext uri="{FF2B5EF4-FFF2-40B4-BE49-F238E27FC236}">
                <a16:creationId xmlns:a16="http://schemas.microsoft.com/office/drawing/2014/main" id="{A771035E-0AE7-46F9-9398-28803BA1E7B7}"/>
              </a:ext>
            </a:extLst>
          </p:cNvPr>
          <p:cNvPicPr>
            <a:picLocks noChangeAspect="1"/>
          </p:cNvPicPr>
          <p:nvPr/>
        </p:nvPicPr>
        <p:blipFill>
          <a:blip r:embed="rId3"/>
          <a:stretch>
            <a:fillRect/>
          </a:stretch>
        </p:blipFill>
        <p:spPr>
          <a:xfrm rot="10800000">
            <a:off x="5940837" y="2419952"/>
            <a:ext cx="2472448" cy="1854336"/>
          </a:xfrm>
          <a:prstGeom prst="rect">
            <a:avLst/>
          </a:prstGeom>
          <a:ln>
            <a:solidFill>
              <a:schemeClr val="accent3">
                <a:lumMod val="75000"/>
              </a:schemeClr>
            </a:solidFill>
          </a:ln>
          <a:effectLst>
            <a:outerShdw blurRad="50800" dist="38100" dir="5400000" algn="t" rotWithShape="0">
              <a:prstClr val="black">
                <a:alpha val="40000"/>
              </a:prstClr>
            </a:outerShdw>
          </a:effectLst>
        </p:spPr>
      </p:pic>
      <p:pic>
        <p:nvPicPr>
          <p:cNvPr id="5" name="Image 4">
            <a:extLst>
              <a:ext uri="{FF2B5EF4-FFF2-40B4-BE49-F238E27FC236}">
                <a16:creationId xmlns:a16="http://schemas.microsoft.com/office/drawing/2014/main" id="{7C0B7805-5A99-4587-9B76-151AFF63B112}"/>
              </a:ext>
            </a:extLst>
          </p:cNvPr>
          <p:cNvPicPr>
            <a:picLocks noChangeAspect="1"/>
          </p:cNvPicPr>
          <p:nvPr/>
        </p:nvPicPr>
        <p:blipFill>
          <a:blip r:embed="rId4"/>
          <a:stretch>
            <a:fillRect/>
          </a:stretch>
        </p:blipFill>
        <p:spPr>
          <a:xfrm rot="4714056">
            <a:off x="656117" y="2866029"/>
            <a:ext cx="1946641" cy="1459981"/>
          </a:xfrm>
          <a:prstGeom prst="rect">
            <a:avLst/>
          </a:prstGeom>
          <a:ln>
            <a:solidFill>
              <a:schemeClr val="accent3">
                <a:lumMod val="75000"/>
              </a:schemeClr>
            </a:solidFill>
          </a:ln>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5965909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5"/>
          <p:cNvSpPr txBox="1">
            <a:spLocks noGrp="1"/>
          </p:cNvSpPr>
          <p:nvPr>
            <p:ph type="ctrTitle"/>
          </p:nvPr>
        </p:nvSpPr>
        <p:spPr>
          <a:xfrm>
            <a:off x="0" y="0"/>
            <a:ext cx="9191100" cy="699000"/>
          </a:xfrm>
          <a:prstGeom prst="rect">
            <a:avLst/>
          </a:prstGeom>
          <a:solidFill>
            <a:srgbClr val="D9D9D9"/>
          </a:solidFill>
        </p:spPr>
        <p:txBody>
          <a:bodyPr spcFirstLastPara="1" wrap="square" lIns="91425" tIns="91425" rIns="91425" bIns="91425" anchor="ctr" anchorCtr="0">
            <a:noAutofit/>
          </a:bodyPr>
          <a:lstStyle/>
          <a:p>
            <a:pPr marL="0" lvl="0" indent="0" algn="l" rtl="0">
              <a:spcBef>
                <a:spcPts val="0"/>
              </a:spcBef>
              <a:spcAft>
                <a:spcPts val="0"/>
              </a:spcAft>
              <a:buNone/>
            </a:pPr>
            <a:r>
              <a:rPr lang="fr" sz="1800" i="1">
                <a:solidFill>
                  <a:srgbClr val="4A86E8"/>
                </a:solidFill>
              </a:rPr>
              <a:t>         Les apports de l’urbanisation à la gouvernance d’un établissement ESR</a:t>
            </a:r>
            <a:endParaRPr sz="1800" i="1">
              <a:solidFill>
                <a:srgbClr val="4A86E8"/>
              </a:solidFill>
            </a:endParaRPr>
          </a:p>
          <a:p>
            <a:pPr marL="0" lvl="0" indent="0" algn="ctr" rtl="0">
              <a:spcBef>
                <a:spcPts val="0"/>
              </a:spcBef>
              <a:spcAft>
                <a:spcPts val="0"/>
              </a:spcAft>
              <a:buNone/>
            </a:pPr>
            <a:r>
              <a:rPr lang="fr" sz="1800" i="1">
                <a:solidFill>
                  <a:srgbClr val="4A86E8"/>
                </a:solidFill>
              </a:rPr>
              <a:t> présentation du guide</a:t>
            </a:r>
            <a:endParaRPr sz="1800" i="1">
              <a:solidFill>
                <a:srgbClr val="4A86E8"/>
              </a:solidFill>
            </a:endParaRPr>
          </a:p>
        </p:txBody>
      </p:sp>
      <p:pic>
        <p:nvPicPr>
          <p:cNvPr id="76" name="Google Shape;76;p15"/>
          <p:cNvPicPr preferRelativeResize="0"/>
          <p:nvPr/>
        </p:nvPicPr>
        <p:blipFill>
          <a:blip r:embed="rId3">
            <a:alphaModFix/>
          </a:blip>
          <a:stretch>
            <a:fillRect/>
          </a:stretch>
        </p:blipFill>
        <p:spPr>
          <a:xfrm>
            <a:off x="7952992" y="0"/>
            <a:ext cx="1238108" cy="699000"/>
          </a:xfrm>
          <a:prstGeom prst="rect">
            <a:avLst/>
          </a:prstGeom>
          <a:noFill/>
          <a:ln>
            <a:noFill/>
          </a:ln>
        </p:spPr>
      </p:pic>
      <p:pic>
        <p:nvPicPr>
          <p:cNvPr id="77" name="Google Shape;77;p15"/>
          <p:cNvPicPr preferRelativeResize="0"/>
          <p:nvPr/>
        </p:nvPicPr>
        <p:blipFill>
          <a:blip r:embed="rId4">
            <a:alphaModFix/>
          </a:blip>
          <a:stretch>
            <a:fillRect/>
          </a:stretch>
        </p:blipFill>
        <p:spPr>
          <a:xfrm>
            <a:off x="0" y="0"/>
            <a:ext cx="679176" cy="699000"/>
          </a:xfrm>
          <a:prstGeom prst="rect">
            <a:avLst/>
          </a:prstGeom>
          <a:noFill/>
          <a:ln>
            <a:noFill/>
          </a:ln>
        </p:spPr>
      </p:pic>
      <p:sp>
        <p:nvSpPr>
          <p:cNvPr id="78" name="Google Shape;78;p15"/>
          <p:cNvSpPr txBox="1">
            <a:spLocks noGrp="1"/>
          </p:cNvSpPr>
          <p:nvPr>
            <p:ph type="subTitle" idx="1"/>
          </p:nvPr>
        </p:nvSpPr>
        <p:spPr>
          <a:xfrm>
            <a:off x="2049550" y="3912525"/>
            <a:ext cx="4562400" cy="477000"/>
          </a:xfrm>
          <a:prstGeom prst="rect">
            <a:avLst/>
          </a:prstGeom>
          <a:ln w="38100" cap="flat" cmpd="sng">
            <a:solidFill>
              <a:srgbClr val="1155CC"/>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sz="1100"/>
              <a:t> </a:t>
            </a:r>
            <a:r>
              <a:rPr lang="fr" sz="1400" i="1"/>
              <a:t> Les moyens associés -&gt; l’architecture d’entreprise</a:t>
            </a:r>
            <a:endParaRPr sz="1400" i="1"/>
          </a:p>
        </p:txBody>
      </p:sp>
      <p:sp>
        <p:nvSpPr>
          <p:cNvPr id="79" name="Google Shape;79;p15"/>
          <p:cNvSpPr txBox="1"/>
          <p:nvPr/>
        </p:nvSpPr>
        <p:spPr>
          <a:xfrm>
            <a:off x="62825" y="1124850"/>
            <a:ext cx="8614500" cy="1262100"/>
          </a:xfrm>
          <a:prstGeom prst="rect">
            <a:avLst/>
          </a:prstGeom>
          <a:noFill/>
          <a:ln w="28575"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457200" lvl="0" indent="-317500" algn="l" rtl="0">
              <a:spcBef>
                <a:spcPts val="0"/>
              </a:spcBef>
              <a:spcAft>
                <a:spcPts val="0"/>
              </a:spcAft>
              <a:buClr>
                <a:schemeClr val="dk1"/>
              </a:buClr>
              <a:buSzPts val="1400"/>
              <a:buChar char="➔"/>
            </a:pPr>
            <a:r>
              <a:rPr lang="fr" i="1" dirty="0">
                <a:solidFill>
                  <a:schemeClr val="dk1"/>
                </a:solidFill>
              </a:rPr>
              <a:t>Ecriture par les établissements d’un livre blanc pour la gouvernance  -&gt; 14 membres (7 en écriture et 7 en relecture) </a:t>
            </a:r>
            <a:endParaRPr i="1" dirty="0">
              <a:solidFill>
                <a:schemeClr val="dk1"/>
              </a:solidFill>
            </a:endParaRPr>
          </a:p>
          <a:p>
            <a:pPr marL="457200" lvl="0" indent="-317500" algn="l" rtl="0">
              <a:spcBef>
                <a:spcPts val="0"/>
              </a:spcBef>
              <a:spcAft>
                <a:spcPts val="0"/>
              </a:spcAft>
              <a:buClr>
                <a:schemeClr val="dk1"/>
              </a:buClr>
              <a:buSzPts val="1400"/>
              <a:buChar char="➔"/>
            </a:pPr>
            <a:r>
              <a:rPr lang="fr" i="1" dirty="0">
                <a:solidFill>
                  <a:schemeClr val="dk1"/>
                </a:solidFill>
              </a:rPr>
              <a:t>Illustration fournie par une université sous windesign</a:t>
            </a:r>
            <a:endParaRPr i="1" dirty="0">
              <a:solidFill>
                <a:schemeClr val="dk1"/>
              </a:solidFill>
            </a:endParaRPr>
          </a:p>
          <a:p>
            <a:pPr marL="457200" lvl="0" indent="-317500" algn="l" rtl="0">
              <a:spcBef>
                <a:spcPts val="0"/>
              </a:spcBef>
              <a:spcAft>
                <a:spcPts val="0"/>
              </a:spcAft>
              <a:buClr>
                <a:schemeClr val="dk1"/>
              </a:buClr>
              <a:buSzPts val="1400"/>
              <a:buChar char="➔"/>
            </a:pPr>
            <a:r>
              <a:rPr lang="fr" i="1" dirty="0">
                <a:solidFill>
                  <a:schemeClr val="dk1"/>
                </a:solidFill>
              </a:rPr>
              <a:t>1 an et demi de travail  à distance et en présentiel </a:t>
            </a:r>
            <a:endParaRPr i="1" dirty="0">
              <a:solidFill>
                <a:schemeClr val="dk1"/>
              </a:solidFill>
            </a:endParaRPr>
          </a:p>
          <a:p>
            <a:pPr marL="457200" lvl="0" indent="-317500" algn="l" rtl="0">
              <a:spcBef>
                <a:spcPts val="0"/>
              </a:spcBef>
              <a:spcAft>
                <a:spcPts val="0"/>
              </a:spcAft>
              <a:buClr>
                <a:schemeClr val="dk1"/>
              </a:buClr>
              <a:buSzPts val="1400"/>
              <a:buChar char="➔"/>
            </a:pPr>
            <a:r>
              <a:rPr lang="fr" i="1" dirty="0">
                <a:solidFill>
                  <a:schemeClr val="dk1"/>
                </a:solidFill>
              </a:rPr>
              <a:t>Téléchargeable </a:t>
            </a:r>
            <a:r>
              <a:rPr lang="fr" i="1" dirty="0">
                <a:solidFill>
                  <a:schemeClr val="dk1"/>
                </a:solidFill>
                <a:hlinkClick r:id="rId5"/>
              </a:rPr>
              <a:t>sur le site du CSIESR à publication &lt; pack th</a:t>
            </a:r>
            <a:r>
              <a:rPr lang="fr-FR" i="1" dirty="0">
                <a:solidFill>
                  <a:schemeClr val="dk1"/>
                </a:solidFill>
                <a:hlinkClick r:id="rId5"/>
              </a:rPr>
              <a:t>é</a:t>
            </a:r>
            <a:r>
              <a:rPr lang="fr" i="1" dirty="0">
                <a:solidFill>
                  <a:schemeClr val="dk1"/>
                </a:solidFill>
                <a:hlinkClick r:id="rId5"/>
              </a:rPr>
              <a:t>matique</a:t>
            </a:r>
            <a:endParaRPr dirty="0"/>
          </a:p>
        </p:txBody>
      </p:sp>
      <p:sp>
        <p:nvSpPr>
          <p:cNvPr id="80" name="Google Shape;80;p15"/>
          <p:cNvSpPr txBox="1"/>
          <p:nvPr/>
        </p:nvSpPr>
        <p:spPr>
          <a:xfrm>
            <a:off x="2803399" y="771750"/>
            <a:ext cx="3128425"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b="1" dirty="0">
                <a:solidFill>
                  <a:schemeClr val="accent1"/>
                </a:solidFill>
                <a:latin typeface="Caveat"/>
                <a:ea typeface="Caveat"/>
                <a:cs typeface="Caveat"/>
                <a:sym typeface="Caveat"/>
              </a:rPr>
              <a:t>contexte de mise en oeuvre</a:t>
            </a:r>
            <a:endParaRPr sz="1900" b="1" dirty="0">
              <a:solidFill>
                <a:schemeClr val="accent1"/>
              </a:solidFill>
              <a:latin typeface="Caveat"/>
              <a:ea typeface="Caveat"/>
              <a:cs typeface="Caveat"/>
              <a:sym typeface="Caveat"/>
            </a:endParaRPr>
          </a:p>
        </p:txBody>
      </p:sp>
      <p:sp>
        <p:nvSpPr>
          <p:cNvPr id="81" name="Google Shape;81;p15"/>
          <p:cNvSpPr txBox="1"/>
          <p:nvPr/>
        </p:nvSpPr>
        <p:spPr>
          <a:xfrm>
            <a:off x="90275" y="2734088"/>
            <a:ext cx="8559600" cy="831300"/>
          </a:xfrm>
          <a:prstGeom prst="rect">
            <a:avLst/>
          </a:prstGeom>
          <a:noFill/>
          <a:ln w="38100" cap="flat" cmpd="sng">
            <a:solidFill>
              <a:srgbClr val="6AA84F"/>
            </a:solidFill>
            <a:prstDash val="solid"/>
            <a:round/>
            <a:headEnd type="none" w="sm" len="sm"/>
            <a:tailEnd type="none" w="sm" len="sm"/>
          </a:ln>
        </p:spPr>
        <p:txBody>
          <a:bodyPr spcFirstLastPara="1" wrap="square" lIns="91425" tIns="91425" rIns="91425" bIns="91425" anchor="t" anchorCtr="0">
            <a:spAutoFit/>
          </a:bodyPr>
          <a:lstStyle/>
          <a:p>
            <a:pPr marL="457200" lvl="0" indent="-317500" algn="l" rtl="0">
              <a:spcBef>
                <a:spcPts val="0"/>
              </a:spcBef>
              <a:spcAft>
                <a:spcPts val="0"/>
              </a:spcAft>
              <a:buClr>
                <a:schemeClr val="dk2"/>
              </a:buClr>
              <a:buSzPts val="1400"/>
              <a:buChar char="➔"/>
            </a:pPr>
            <a:r>
              <a:rPr lang="fr" i="1" dirty="0">
                <a:solidFill>
                  <a:schemeClr val="dk2"/>
                </a:solidFill>
              </a:rPr>
              <a:t>Expliquer  l'intérêt de la démarche pour la gouvernance, pour les métiers et pour le système d’informations</a:t>
            </a:r>
            <a:endParaRPr i="1" dirty="0">
              <a:solidFill>
                <a:schemeClr val="dk2"/>
              </a:solidFill>
            </a:endParaRPr>
          </a:p>
          <a:p>
            <a:pPr marL="457200" lvl="0" indent="-317500" algn="l" rtl="0">
              <a:spcBef>
                <a:spcPts val="0"/>
              </a:spcBef>
              <a:spcAft>
                <a:spcPts val="0"/>
              </a:spcAft>
              <a:buClr>
                <a:schemeClr val="dk2"/>
              </a:buClr>
              <a:buSzPts val="1400"/>
              <a:buChar char="➔"/>
            </a:pPr>
            <a:r>
              <a:rPr lang="fr" i="1" dirty="0">
                <a:solidFill>
                  <a:schemeClr val="dk2"/>
                </a:solidFill>
              </a:rPr>
              <a:t>Présenter 2 mises en oeuvre par une approche des processus et par une approche des données</a:t>
            </a:r>
            <a:endParaRPr i="1" dirty="0">
              <a:solidFill>
                <a:schemeClr val="dk2"/>
              </a:solidFill>
            </a:endParaRPr>
          </a:p>
        </p:txBody>
      </p:sp>
      <p:sp>
        <p:nvSpPr>
          <p:cNvPr id="82" name="Google Shape;82;p15"/>
          <p:cNvSpPr txBox="1"/>
          <p:nvPr/>
        </p:nvSpPr>
        <p:spPr>
          <a:xfrm>
            <a:off x="3364125" y="2342138"/>
            <a:ext cx="2567700"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b="1">
                <a:solidFill>
                  <a:srgbClr val="6AA84F"/>
                </a:solidFill>
                <a:latin typeface="Caveat"/>
                <a:ea typeface="Caveat"/>
                <a:cs typeface="Caveat"/>
                <a:sym typeface="Caveat"/>
              </a:rPr>
              <a:t>contenu : Expliquer</a:t>
            </a:r>
            <a:endParaRPr sz="1900" b="1">
              <a:solidFill>
                <a:srgbClr val="6AA84F"/>
              </a:solidFill>
              <a:latin typeface="Caveat"/>
              <a:ea typeface="Caveat"/>
              <a:cs typeface="Caveat"/>
              <a:sym typeface="Caveat"/>
            </a:endParaRPr>
          </a:p>
        </p:txBody>
      </p:sp>
      <p:sp>
        <p:nvSpPr>
          <p:cNvPr id="83" name="Google Shape;83;p15"/>
          <p:cNvSpPr txBox="1"/>
          <p:nvPr/>
        </p:nvSpPr>
        <p:spPr>
          <a:xfrm>
            <a:off x="3891949" y="3562550"/>
            <a:ext cx="1503915" cy="477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fr" sz="1900" b="1" dirty="0">
                <a:solidFill>
                  <a:srgbClr val="3C78D8"/>
                </a:solidFill>
                <a:latin typeface="Caveat"/>
                <a:ea typeface="Caveat"/>
                <a:cs typeface="Caveat"/>
                <a:sym typeface="Caveat"/>
              </a:rPr>
              <a:t>conclusion</a:t>
            </a:r>
            <a:endParaRPr sz="1900" b="1" dirty="0">
              <a:solidFill>
                <a:srgbClr val="3C78D8"/>
              </a:solidFill>
              <a:latin typeface="Caveat"/>
              <a:ea typeface="Caveat"/>
              <a:cs typeface="Caveat"/>
              <a:sym typeface="Caveat"/>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87"/>
        <p:cNvGrpSpPr/>
        <p:nvPr/>
      </p:nvGrpSpPr>
      <p:grpSpPr>
        <a:xfrm>
          <a:off x="0" y="0"/>
          <a:ext cx="0" cy="0"/>
          <a:chOff x="0" y="0"/>
          <a:chExt cx="0" cy="0"/>
        </a:xfrm>
      </p:grpSpPr>
      <p:sp>
        <p:nvSpPr>
          <p:cNvPr id="88" name="Google Shape;88;p16"/>
          <p:cNvSpPr txBox="1">
            <a:spLocks noGrp="1"/>
          </p:cNvSpPr>
          <p:nvPr>
            <p:ph type="ctrTitle"/>
          </p:nvPr>
        </p:nvSpPr>
        <p:spPr>
          <a:xfrm>
            <a:off x="0" y="0"/>
            <a:ext cx="9191100" cy="769500"/>
          </a:xfrm>
          <a:prstGeom prst="rect">
            <a:avLst/>
          </a:prstGeom>
          <a:solidFill>
            <a:srgbClr val="D9D9D9"/>
          </a:solidFill>
        </p:spPr>
        <p:txBody>
          <a:bodyPr spcFirstLastPara="1" wrap="square" lIns="91425" tIns="91425" rIns="91425" bIns="91425" anchor="b" anchorCtr="0">
            <a:noAutofit/>
          </a:bodyPr>
          <a:lstStyle/>
          <a:p>
            <a:pPr marL="0" lvl="0" indent="457200" algn="l" rtl="0">
              <a:spcBef>
                <a:spcPts val="0"/>
              </a:spcBef>
              <a:spcAft>
                <a:spcPts val="0"/>
              </a:spcAft>
              <a:buNone/>
            </a:pPr>
            <a:r>
              <a:rPr lang="fr" sz="1800" i="1">
                <a:solidFill>
                  <a:srgbClr val="4A86E8"/>
                </a:solidFill>
              </a:rPr>
              <a:t>  Les apports de l’urbanisation à la gouvernance d’un établissement ESR</a:t>
            </a:r>
            <a:endParaRPr sz="1800" i="1">
              <a:solidFill>
                <a:srgbClr val="4A86E8"/>
              </a:solidFill>
            </a:endParaRPr>
          </a:p>
          <a:p>
            <a:pPr marL="0" lvl="0" indent="0" algn="ctr" rtl="0">
              <a:spcBef>
                <a:spcPts val="0"/>
              </a:spcBef>
              <a:spcAft>
                <a:spcPts val="0"/>
              </a:spcAft>
              <a:buClr>
                <a:schemeClr val="dk1"/>
              </a:buClr>
              <a:buSzPts val="1100"/>
              <a:buFont typeface="Arial"/>
              <a:buNone/>
            </a:pPr>
            <a:r>
              <a:rPr lang="fr" sz="1800" i="1">
                <a:solidFill>
                  <a:srgbClr val="4A86E8"/>
                </a:solidFill>
              </a:rPr>
              <a:t>prochaines étapes</a:t>
            </a:r>
            <a:endParaRPr sz="1800">
              <a:solidFill>
                <a:srgbClr val="4A86E8"/>
              </a:solidFill>
            </a:endParaRPr>
          </a:p>
        </p:txBody>
      </p:sp>
      <p:pic>
        <p:nvPicPr>
          <p:cNvPr id="89" name="Google Shape;89;p16"/>
          <p:cNvPicPr preferRelativeResize="0"/>
          <p:nvPr/>
        </p:nvPicPr>
        <p:blipFill>
          <a:blip r:embed="rId3">
            <a:alphaModFix/>
          </a:blip>
          <a:stretch>
            <a:fillRect/>
          </a:stretch>
        </p:blipFill>
        <p:spPr>
          <a:xfrm>
            <a:off x="7952992" y="0"/>
            <a:ext cx="1238108" cy="699000"/>
          </a:xfrm>
          <a:prstGeom prst="rect">
            <a:avLst/>
          </a:prstGeom>
          <a:noFill/>
          <a:ln>
            <a:noFill/>
          </a:ln>
        </p:spPr>
      </p:pic>
      <p:pic>
        <p:nvPicPr>
          <p:cNvPr id="90" name="Google Shape;90;p16"/>
          <p:cNvPicPr preferRelativeResize="0"/>
          <p:nvPr/>
        </p:nvPicPr>
        <p:blipFill>
          <a:blip r:embed="rId4">
            <a:alphaModFix/>
          </a:blip>
          <a:stretch>
            <a:fillRect/>
          </a:stretch>
        </p:blipFill>
        <p:spPr>
          <a:xfrm>
            <a:off x="0" y="0"/>
            <a:ext cx="679176" cy="699000"/>
          </a:xfrm>
          <a:prstGeom prst="rect">
            <a:avLst/>
          </a:prstGeom>
          <a:noFill/>
          <a:ln>
            <a:noFill/>
          </a:ln>
        </p:spPr>
      </p:pic>
      <p:sp>
        <p:nvSpPr>
          <p:cNvPr id="91" name="Google Shape;91;p16"/>
          <p:cNvSpPr txBox="1">
            <a:spLocks noGrp="1"/>
          </p:cNvSpPr>
          <p:nvPr>
            <p:ph type="subTitle" idx="1"/>
          </p:nvPr>
        </p:nvSpPr>
        <p:spPr>
          <a:xfrm>
            <a:off x="311700" y="918775"/>
            <a:ext cx="4172100" cy="3808500"/>
          </a:xfrm>
          <a:prstGeom prst="rect">
            <a:avLst/>
          </a:prstGeom>
          <a:ln w="38100" cap="flat" cmpd="sng">
            <a:solidFill>
              <a:srgbClr val="CC0000"/>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100" i="1">
              <a:solidFill>
                <a:srgbClr val="000000"/>
              </a:solidFill>
            </a:endParaRPr>
          </a:p>
          <a:p>
            <a:pPr marL="457200" lvl="0" indent="-317500" algn="l" rtl="0">
              <a:spcBef>
                <a:spcPts val="0"/>
              </a:spcBef>
              <a:spcAft>
                <a:spcPts val="0"/>
              </a:spcAft>
              <a:buClr>
                <a:srgbClr val="000000"/>
              </a:buClr>
              <a:buSzPts val="1400"/>
              <a:buChar char="➔"/>
            </a:pPr>
            <a:r>
              <a:rPr lang="fr" sz="1400" i="1">
                <a:solidFill>
                  <a:srgbClr val="000000"/>
                </a:solidFill>
              </a:rPr>
              <a:t>Diffusions</a:t>
            </a:r>
            <a:endParaRPr sz="1400" i="1">
              <a:solidFill>
                <a:srgbClr val="000000"/>
              </a:solidFill>
            </a:endParaRPr>
          </a:p>
          <a:p>
            <a:pPr marL="914400" lvl="1" indent="-317500" algn="l" rtl="0">
              <a:spcBef>
                <a:spcPts val="0"/>
              </a:spcBef>
              <a:spcAft>
                <a:spcPts val="0"/>
              </a:spcAft>
              <a:buClr>
                <a:srgbClr val="000000"/>
              </a:buClr>
              <a:buSzPts val="1400"/>
              <a:buChar char="◆"/>
            </a:pPr>
            <a:r>
              <a:rPr lang="fr" sz="1400" i="1">
                <a:solidFill>
                  <a:srgbClr val="000000"/>
                </a:solidFill>
              </a:rPr>
              <a:t>Faites : </a:t>
            </a:r>
            <a:endParaRPr sz="1400" i="1">
              <a:solidFill>
                <a:srgbClr val="000000"/>
              </a:solidFill>
            </a:endParaRPr>
          </a:p>
          <a:p>
            <a:pPr marL="1371600" lvl="2" indent="-317500" algn="l" rtl="0">
              <a:spcBef>
                <a:spcPts val="0"/>
              </a:spcBef>
              <a:spcAft>
                <a:spcPts val="0"/>
              </a:spcAft>
              <a:buClr>
                <a:srgbClr val="000000"/>
              </a:buClr>
              <a:buSzPts val="1400"/>
              <a:buChar char="●"/>
            </a:pPr>
            <a:r>
              <a:rPr lang="fr" sz="1400" i="1">
                <a:solidFill>
                  <a:srgbClr val="000000"/>
                </a:solidFill>
              </a:rPr>
              <a:t>auprès des formations des DSI </a:t>
            </a:r>
            <a:endParaRPr sz="1400" i="1">
              <a:solidFill>
                <a:srgbClr val="000000"/>
              </a:solidFill>
            </a:endParaRPr>
          </a:p>
          <a:p>
            <a:pPr marL="1371600" lvl="2" indent="-317500" algn="l" rtl="0">
              <a:spcBef>
                <a:spcPts val="0"/>
              </a:spcBef>
              <a:spcAft>
                <a:spcPts val="0"/>
              </a:spcAft>
              <a:buClr>
                <a:srgbClr val="000000"/>
              </a:buClr>
              <a:buSzPts val="1400"/>
              <a:buChar char="●"/>
            </a:pPr>
            <a:r>
              <a:rPr lang="fr" sz="1400" i="1">
                <a:solidFill>
                  <a:srgbClr val="000000"/>
                </a:solidFill>
              </a:rPr>
              <a:t>par les réseaux sociaux </a:t>
            </a:r>
            <a:endParaRPr sz="1400" i="1">
              <a:solidFill>
                <a:srgbClr val="000000"/>
              </a:solidFill>
            </a:endParaRPr>
          </a:p>
          <a:p>
            <a:pPr marL="914400" lvl="1" indent="-317500" algn="l" rtl="0">
              <a:spcBef>
                <a:spcPts val="0"/>
              </a:spcBef>
              <a:spcAft>
                <a:spcPts val="0"/>
              </a:spcAft>
              <a:buClr>
                <a:srgbClr val="000000"/>
              </a:buClr>
              <a:buSzPts val="1400"/>
              <a:buChar char="◆"/>
            </a:pPr>
            <a:r>
              <a:rPr lang="fr" sz="1400" i="1">
                <a:solidFill>
                  <a:srgbClr val="000000"/>
                </a:solidFill>
              </a:rPr>
              <a:t>A faire : </a:t>
            </a:r>
            <a:endParaRPr sz="1400" i="1">
              <a:solidFill>
                <a:srgbClr val="000000"/>
              </a:solidFill>
            </a:endParaRPr>
          </a:p>
          <a:p>
            <a:pPr marL="1371600" lvl="2" indent="-317500" algn="l" rtl="0">
              <a:spcBef>
                <a:spcPts val="0"/>
              </a:spcBef>
              <a:spcAft>
                <a:spcPts val="0"/>
              </a:spcAft>
              <a:buClr>
                <a:srgbClr val="000000"/>
              </a:buClr>
              <a:buSzPts val="1400"/>
              <a:buChar char="●"/>
            </a:pPr>
            <a:r>
              <a:rPr lang="fr" sz="1400" i="1">
                <a:solidFill>
                  <a:srgbClr val="000000"/>
                </a:solidFill>
              </a:rPr>
              <a:t>auprès des DGS </a:t>
            </a:r>
            <a:endParaRPr sz="1400" i="1">
              <a:solidFill>
                <a:srgbClr val="000000"/>
              </a:solidFill>
            </a:endParaRPr>
          </a:p>
          <a:p>
            <a:pPr marL="1371600" lvl="2" indent="-317500" algn="l" rtl="0">
              <a:spcBef>
                <a:spcPts val="0"/>
              </a:spcBef>
              <a:spcAft>
                <a:spcPts val="0"/>
              </a:spcAft>
              <a:buClr>
                <a:srgbClr val="000000"/>
              </a:buClr>
              <a:buSzPts val="1400"/>
              <a:buChar char="●"/>
            </a:pPr>
            <a:r>
              <a:rPr lang="fr" sz="1400" i="1">
                <a:solidFill>
                  <a:srgbClr val="000000"/>
                </a:solidFill>
              </a:rPr>
              <a:t>via un webinar </a:t>
            </a:r>
            <a:endParaRPr sz="1400" i="1">
              <a:solidFill>
                <a:srgbClr val="000000"/>
              </a:solidFill>
            </a:endParaRPr>
          </a:p>
          <a:p>
            <a:pPr marL="1371600" lvl="2" indent="-317500" algn="l" rtl="0">
              <a:spcBef>
                <a:spcPts val="0"/>
              </a:spcBef>
              <a:spcAft>
                <a:spcPts val="0"/>
              </a:spcAft>
              <a:buClr>
                <a:srgbClr val="000000"/>
              </a:buClr>
              <a:buSzPts val="1400"/>
              <a:buChar char="●"/>
            </a:pPr>
            <a:r>
              <a:rPr lang="fr" sz="1400" i="1">
                <a:solidFill>
                  <a:srgbClr val="000000"/>
                </a:solidFill>
              </a:rPr>
              <a:t>via les réseaux professionnels </a:t>
            </a:r>
            <a:endParaRPr sz="1400" i="1">
              <a:solidFill>
                <a:srgbClr val="000000"/>
              </a:solidFill>
            </a:endParaRPr>
          </a:p>
          <a:p>
            <a:pPr marL="914400" lvl="0" indent="0" algn="l" rtl="0">
              <a:spcBef>
                <a:spcPts val="0"/>
              </a:spcBef>
              <a:spcAft>
                <a:spcPts val="0"/>
              </a:spcAft>
              <a:buNone/>
            </a:pPr>
            <a:endParaRPr sz="1400" i="1">
              <a:solidFill>
                <a:srgbClr val="000000"/>
              </a:solidFill>
            </a:endParaRPr>
          </a:p>
          <a:p>
            <a:pPr marL="914400" lvl="0" indent="0" algn="l" rtl="0">
              <a:spcBef>
                <a:spcPts val="0"/>
              </a:spcBef>
              <a:spcAft>
                <a:spcPts val="0"/>
              </a:spcAft>
              <a:buNone/>
            </a:pPr>
            <a:endParaRPr sz="1400" i="1">
              <a:solidFill>
                <a:srgbClr val="000000"/>
              </a:solidFill>
            </a:endParaRPr>
          </a:p>
          <a:p>
            <a:pPr marL="457200" lvl="0" indent="-317500" algn="l" rtl="0">
              <a:spcBef>
                <a:spcPts val="0"/>
              </a:spcBef>
              <a:spcAft>
                <a:spcPts val="0"/>
              </a:spcAft>
              <a:buClr>
                <a:srgbClr val="000000"/>
              </a:buClr>
              <a:buSzPts val="1400"/>
              <a:buChar char="➔"/>
            </a:pPr>
            <a:r>
              <a:rPr lang="fr" sz="1400" i="1">
                <a:solidFill>
                  <a:srgbClr val="000000"/>
                </a:solidFill>
              </a:rPr>
              <a:t>autre suggestion des participants ?</a:t>
            </a:r>
            <a:endParaRPr sz="1400" i="1">
              <a:solidFill>
                <a:srgbClr val="000000"/>
              </a:solidFill>
            </a:endParaRPr>
          </a:p>
          <a:p>
            <a:pPr marL="457200" lvl="0" indent="0" algn="l" rtl="0">
              <a:spcBef>
                <a:spcPts val="0"/>
              </a:spcBef>
              <a:spcAft>
                <a:spcPts val="0"/>
              </a:spcAft>
              <a:buNone/>
            </a:pPr>
            <a:endParaRPr sz="1400" i="1">
              <a:solidFill>
                <a:srgbClr val="000000"/>
              </a:solidFill>
            </a:endParaRPr>
          </a:p>
          <a:p>
            <a:pPr marL="0" lvl="0" indent="0" algn="ctr" rtl="0">
              <a:spcBef>
                <a:spcPts val="0"/>
              </a:spcBef>
              <a:spcAft>
                <a:spcPts val="0"/>
              </a:spcAft>
              <a:buNone/>
            </a:pPr>
            <a:endParaRPr sz="1100"/>
          </a:p>
        </p:txBody>
      </p:sp>
      <p:sp>
        <p:nvSpPr>
          <p:cNvPr id="92" name="Google Shape;92;p16"/>
          <p:cNvSpPr txBox="1"/>
          <p:nvPr/>
        </p:nvSpPr>
        <p:spPr>
          <a:xfrm>
            <a:off x="5614650" y="1861075"/>
            <a:ext cx="3353100" cy="831300"/>
          </a:xfrm>
          <a:prstGeom prst="rect">
            <a:avLst/>
          </a:prstGeom>
          <a:noFill/>
          <a:ln w="38100" cap="flat" cmpd="sng">
            <a:solidFill>
              <a:schemeClr val="accent1"/>
            </a:solidFill>
            <a:prstDash val="solid"/>
            <a:round/>
            <a:headEnd type="none" w="sm" len="sm"/>
            <a:tailEnd type="none" w="sm" len="sm"/>
          </a:ln>
        </p:spPr>
        <p:txBody>
          <a:bodyPr spcFirstLastPara="1" wrap="square" lIns="91425" tIns="91425" rIns="91425" bIns="91425" anchor="t" anchorCtr="0">
            <a:spAutoFit/>
          </a:bodyPr>
          <a:lstStyle/>
          <a:p>
            <a:pPr marL="0" lvl="0" indent="0" algn="l" rtl="0">
              <a:spcBef>
                <a:spcPts val="0"/>
              </a:spcBef>
              <a:spcAft>
                <a:spcPts val="0"/>
              </a:spcAft>
              <a:buNone/>
            </a:pPr>
            <a:r>
              <a:rPr lang="fr"/>
              <a:t>Echanges :</a:t>
            </a:r>
            <a:endParaRPr/>
          </a:p>
          <a:p>
            <a:pPr marL="457200" lvl="0" indent="-317500" algn="l" rtl="0">
              <a:spcBef>
                <a:spcPts val="0"/>
              </a:spcBef>
              <a:spcAft>
                <a:spcPts val="0"/>
              </a:spcAft>
              <a:buSzPts val="1400"/>
              <a:buChar char="●"/>
            </a:pPr>
            <a:r>
              <a:rPr lang="fr"/>
              <a:t>L'avez-vous lu ?</a:t>
            </a:r>
            <a:endParaRPr/>
          </a:p>
          <a:p>
            <a:pPr marL="457200" lvl="0" indent="-317500" algn="l" rtl="0">
              <a:spcBef>
                <a:spcPts val="0"/>
              </a:spcBef>
              <a:spcAft>
                <a:spcPts val="0"/>
              </a:spcAft>
              <a:buSzPts val="1400"/>
              <a:buChar char="●"/>
            </a:pPr>
            <a:r>
              <a:rPr lang="fr"/>
              <a:t>Vous en êtes vous servis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224614" y="123371"/>
            <a:ext cx="6793043" cy="894354"/>
          </a:xfrm>
          <a:prstGeom prst="rect">
            <a:avLst/>
          </a:prstGeom>
          <a:solidFill>
            <a:srgbClr val="D9D9D9"/>
          </a:solidFill>
        </p:spPr>
        <p:txBody>
          <a:bodyPr spcFirstLastPara="1" wrap="square" lIns="91425" tIns="91425" rIns="91425" bIns="91425" anchor="b" anchorCtr="0">
            <a:noAutofit/>
          </a:bodyPr>
          <a:lstStyle/>
          <a:p>
            <a:pPr marL="0" lvl="0" indent="457200" rtl="0">
              <a:spcBef>
                <a:spcPts val="0"/>
              </a:spcBef>
              <a:spcAft>
                <a:spcPts val="0"/>
              </a:spcAft>
              <a:buNone/>
            </a:pPr>
            <a:r>
              <a:rPr lang="fr" sz="1600" b="1" i="1" dirty="0">
                <a:solidFill>
                  <a:srgbClr val="4A86E8"/>
                </a:solidFill>
              </a:rPr>
              <a:t>Les apports de l’urbanisation à la gouvernance d’un établissement ESR</a:t>
            </a:r>
            <a:endParaRPr sz="1600" b="1" i="1" dirty="0">
              <a:solidFill>
                <a:srgbClr val="4A86E8"/>
              </a:solidFill>
            </a:endParaRPr>
          </a:p>
          <a:p>
            <a:pPr marL="0" lvl="0" indent="0" algn="r" rtl="0">
              <a:spcBef>
                <a:spcPts val="0"/>
              </a:spcBef>
              <a:spcAft>
                <a:spcPts val="0"/>
              </a:spcAft>
              <a:buClr>
                <a:schemeClr val="dk1"/>
              </a:buClr>
              <a:buSzPts val="1100"/>
              <a:buFont typeface="Arial"/>
              <a:buNone/>
            </a:pPr>
            <a:r>
              <a:rPr lang="fr-FR" sz="1600" i="1" dirty="0">
                <a:solidFill>
                  <a:srgbClr val="4A86E8"/>
                </a:solidFill>
              </a:rPr>
              <a:t>RETOURS ET ECHANGES AVEC LA SALLE</a:t>
            </a:r>
            <a:endParaRPr sz="1600" dirty="0">
              <a:solidFill>
                <a:srgbClr val="4A86E8"/>
              </a:solidFill>
            </a:endParaRPr>
          </a:p>
        </p:txBody>
      </p:sp>
      <p:sp>
        <p:nvSpPr>
          <p:cNvPr id="7" name="Espace réservé du texte 6">
            <a:extLst>
              <a:ext uri="{FF2B5EF4-FFF2-40B4-BE49-F238E27FC236}">
                <a16:creationId xmlns:a16="http://schemas.microsoft.com/office/drawing/2014/main" id="{1C1C04D4-52C6-4BC4-B613-6A4EA44E8A2B}"/>
              </a:ext>
            </a:extLst>
          </p:cNvPr>
          <p:cNvSpPr>
            <a:spLocks noGrp="1"/>
          </p:cNvSpPr>
          <p:nvPr>
            <p:ph type="body" idx="1"/>
          </p:nvPr>
        </p:nvSpPr>
        <p:spPr>
          <a:xfrm>
            <a:off x="311700" y="1152475"/>
            <a:ext cx="7297176" cy="3416400"/>
          </a:xfrm>
        </p:spPr>
        <p:txBody>
          <a:bodyPr/>
          <a:lstStyle/>
          <a:p>
            <a:r>
              <a:rPr lang="fr-FR" dirty="0"/>
              <a:t>Peu de participants connaissent ou ont lu le document</a:t>
            </a:r>
          </a:p>
          <a:p>
            <a:r>
              <a:rPr lang="fr-FR" dirty="0"/>
              <a:t>Propositions du groupe pour améliorer la diffusion</a:t>
            </a:r>
          </a:p>
          <a:p>
            <a:pPr lvl="1"/>
            <a:r>
              <a:rPr lang="fr-FR" dirty="0"/>
              <a:t>Communication lors de la journée de l’A-DGS</a:t>
            </a:r>
          </a:p>
          <a:p>
            <a:pPr lvl="1"/>
            <a:r>
              <a:rPr lang="fr-FR" dirty="0"/>
              <a:t>Communiquer auprès des projets (Amue, Association Cocktail, ex. PC-SCOL)</a:t>
            </a:r>
          </a:p>
          <a:p>
            <a:pPr lvl="1"/>
            <a:r>
              <a:rPr lang="fr-FR" dirty="0" err="1"/>
              <a:t>Ré-indexer</a:t>
            </a:r>
            <a:r>
              <a:rPr lang="fr-FR" dirty="0"/>
              <a:t> le document sur le site du Csiesr pour qu’il soit plus facile à trouver</a:t>
            </a:r>
          </a:p>
          <a:p>
            <a:pPr lvl="1"/>
            <a:r>
              <a:rPr lang="fr-FR" dirty="0"/>
              <a:t>Communiquer auprès du Copil SIESR</a:t>
            </a:r>
          </a:p>
          <a:p>
            <a:pPr>
              <a:spcBef>
                <a:spcPts val="1200"/>
              </a:spcBef>
              <a:buFont typeface="Arial" panose="020B0604020202020204" pitchFamily="34" charset="0"/>
              <a:buChar char="•"/>
            </a:pPr>
            <a:r>
              <a:rPr lang="fr-FR" dirty="0">
                <a:solidFill>
                  <a:schemeClr val="tx2">
                    <a:lumMod val="25000"/>
                  </a:schemeClr>
                </a:solidFill>
              </a:rPr>
              <a:t>Document Téléchargeable dans la partie Publications\Packs thématiques du site du CSIESR  </a:t>
            </a:r>
            <a:r>
              <a:rPr lang="fr-FR" sz="1400" dirty="0">
                <a:solidFill>
                  <a:srgbClr val="009900"/>
                </a:solidFill>
              </a:rPr>
              <a:t>(</a:t>
            </a:r>
            <a:r>
              <a:rPr lang="fr-FR" sz="1400" b="1" dirty="0">
                <a:hlinkClick r:id="rId3"/>
              </a:rPr>
              <a:t>L’urbanisation au service de la gouvernance des établissements de l’ESR)</a:t>
            </a:r>
          </a:p>
          <a:p>
            <a:pPr lvl="1"/>
            <a:endParaRPr lang="fr-FR" dirty="0">
              <a:solidFill>
                <a:srgbClr val="009900"/>
              </a:solidFill>
            </a:endParaRPr>
          </a:p>
        </p:txBody>
      </p:sp>
      <p:pic>
        <p:nvPicPr>
          <p:cNvPr id="90" name="Google Shape;90;p16"/>
          <p:cNvPicPr preferRelativeResize="0"/>
          <p:nvPr/>
        </p:nvPicPr>
        <p:blipFill>
          <a:blip r:embed="rId4">
            <a:alphaModFix/>
          </a:blip>
          <a:stretch>
            <a:fillRect/>
          </a:stretch>
        </p:blipFill>
        <p:spPr>
          <a:xfrm>
            <a:off x="130629" y="4321129"/>
            <a:ext cx="679176" cy="699000"/>
          </a:xfrm>
          <a:prstGeom prst="rect">
            <a:avLst/>
          </a:prstGeom>
          <a:noFill/>
          <a:ln>
            <a:noFill/>
          </a:ln>
        </p:spPr>
      </p:pic>
      <p:sp>
        <p:nvSpPr>
          <p:cNvPr id="2" name="Ellipse 1">
            <a:extLst>
              <a:ext uri="{FF2B5EF4-FFF2-40B4-BE49-F238E27FC236}">
                <a16:creationId xmlns:a16="http://schemas.microsoft.com/office/drawing/2014/main" id="{CCD69109-D9FE-4042-B780-60D9377D76D1}"/>
              </a:ext>
            </a:extLst>
          </p:cNvPr>
          <p:cNvSpPr/>
          <p:nvPr/>
        </p:nvSpPr>
        <p:spPr>
          <a:xfrm>
            <a:off x="7608876" y="3570831"/>
            <a:ext cx="1477914" cy="1474687"/>
          </a:xfrm>
          <a:prstGeom prst="ellipse">
            <a:avLst/>
          </a:prstGeom>
          <a:blipFill dpi="0" rotWithShape="1">
            <a:blip r:embed="rId5">
              <a:extLst>
                <a:ext uri="{28A0092B-C50C-407E-A947-70E740481C1C}">
                  <a14:useLocalDpi xmlns:a14="http://schemas.microsoft.com/office/drawing/2010/main" val="0"/>
                </a:ext>
              </a:extLst>
            </a:blip>
            <a:srcRect/>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9113020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96"/>
        <p:cNvGrpSpPr/>
        <p:nvPr/>
      </p:nvGrpSpPr>
      <p:grpSpPr>
        <a:xfrm>
          <a:off x="0" y="0"/>
          <a:ext cx="0" cy="0"/>
          <a:chOff x="0" y="0"/>
          <a:chExt cx="0" cy="0"/>
        </a:xfrm>
      </p:grpSpPr>
      <p:sp>
        <p:nvSpPr>
          <p:cNvPr id="97" name="Google Shape;97;p17"/>
          <p:cNvSpPr txBox="1">
            <a:spLocks noGrp="1"/>
          </p:cNvSpPr>
          <p:nvPr>
            <p:ph type="ctrTitle"/>
          </p:nvPr>
        </p:nvSpPr>
        <p:spPr>
          <a:xfrm>
            <a:off x="0" y="0"/>
            <a:ext cx="9191100" cy="699000"/>
          </a:xfrm>
          <a:prstGeom prst="rect">
            <a:avLst/>
          </a:prstGeom>
          <a:solidFill>
            <a:srgbClr val="D9D9D9"/>
          </a:solidFill>
        </p:spPr>
        <p:txBody>
          <a:bodyPr spcFirstLastPara="1" wrap="square" lIns="91425" tIns="91425" rIns="91425" bIns="91425" anchor="b" anchorCtr="0">
            <a:noAutofit/>
          </a:bodyPr>
          <a:lstStyle/>
          <a:p>
            <a:pPr marL="0" lvl="0" indent="0" algn="ctr" rtl="0">
              <a:spcBef>
                <a:spcPts val="0"/>
              </a:spcBef>
              <a:spcAft>
                <a:spcPts val="0"/>
              </a:spcAft>
              <a:buNone/>
            </a:pPr>
            <a:r>
              <a:rPr lang="fr" sz="1800" i="1">
                <a:solidFill>
                  <a:srgbClr val="4A86E8"/>
                </a:solidFill>
              </a:rPr>
              <a:t>Nos outils de communication - liste urbaESR</a:t>
            </a:r>
            <a:endParaRPr sz="1800">
              <a:solidFill>
                <a:srgbClr val="4A86E8"/>
              </a:solidFill>
            </a:endParaRPr>
          </a:p>
        </p:txBody>
      </p:sp>
      <p:pic>
        <p:nvPicPr>
          <p:cNvPr id="98" name="Google Shape;98;p17"/>
          <p:cNvPicPr preferRelativeResize="0"/>
          <p:nvPr/>
        </p:nvPicPr>
        <p:blipFill>
          <a:blip r:embed="rId3">
            <a:alphaModFix/>
          </a:blip>
          <a:stretch>
            <a:fillRect/>
          </a:stretch>
        </p:blipFill>
        <p:spPr>
          <a:xfrm>
            <a:off x="7952992" y="0"/>
            <a:ext cx="1238108" cy="699000"/>
          </a:xfrm>
          <a:prstGeom prst="rect">
            <a:avLst/>
          </a:prstGeom>
          <a:noFill/>
          <a:ln>
            <a:noFill/>
          </a:ln>
        </p:spPr>
      </p:pic>
      <p:pic>
        <p:nvPicPr>
          <p:cNvPr id="99" name="Google Shape;99;p17"/>
          <p:cNvPicPr preferRelativeResize="0"/>
          <p:nvPr/>
        </p:nvPicPr>
        <p:blipFill>
          <a:blip r:embed="rId4">
            <a:alphaModFix/>
          </a:blip>
          <a:stretch>
            <a:fillRect/>
          </a:stretch>
        </p:blipFill>
        <p:spPr>
          <a:xfrm>
            <a:off x="0" y="0"/>
            <a:ext cx="679176" cy="699000"/>
          </a:xfrm>
          <a:prstGeom prst="rect">
            <a:avLst/>
          </a:prstGeom>
          <a:noFill/>
          <a:ln>
            <a:noFill/>
          </a:ln>
        </p:spPr>
      </p:pic>
      <p:sp>
        <p:nvSpPr>
          <p:cNvPr id="100" name="Google Shape;100;p17"/>
          <p:cNvSpPr txBox="1">
            <a:spLocks noGrp="1"/>
          </p:cNvSpPr>
          <p:nvPr>
            <p:ph type="subTitle" idx="1"/>
          </p:nvPr>
        </p:nvSpPr>
        <p:spPr>
          <a:xfrm>
            <a:off x="248875" y="965900"/>
            <a:ext cx="8520600" cy="3808500"/>
          </a:xfrm>
          <a:prstGeom prst="rect">
            <a:avLst/>
          </a:prstGeom>
          <a:ln w="9525" cap="flat" cmpd="sng">
            <a:solidFill>
              <a:srgbClr val="F3F3F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fr" sz="1400" b="1" dirty="0">
                <a:solidFill>
                  <a:srgbClr val="000000"/>
                </a:solidFill>
              </a:rPr>
              <a:t>Liste Sympa urbaESR : 147 abonnés </a:t>
            </a:r>
            <a:endParaRPr sz="1400" b="1" dirty="0">
              <a:solidFill>
                <a:srgbClr val="000000"/>
              </a:solidFill>
            </a:endParaRPr>
          </a:p>
          <a:p>
            <a:pPr marL="0" lvl="0" indent="0" algn="ctr" rtl="0">
              <a:spcBef>
                <a:spcPts val="0"/>
              </a:spcBef>
              <a:spcAft>
                <a:spcPts val="0"/>
              </a:spcAft>
              <a:buNone/>
            </a:pPr>
            <a:r>
              <a:rPr lang="fr" sz="1300" i="1" dirty="0">
                <a:solidFill>
                  <a:srgbClr val="000000"/>
                </a:solidFill>
              </a:rPr>
              <a:t>site du CSIESR -&gt; informations , abonnement - désabonnement et adresse  </a:t>
            </a:r>
            <a:endParaRPr sz="1300" i="1" dirty="0">
              <a:solidFill>
                <a:srgbClr val="000000"/>
              </a:solidFill>
            </a:endParaRPr>
          </a:p>
          <a:p>
            <a:pPr marL="0" lvl="0" indent="0" algn="l" rtl="0">
              <a:spcBef>
                <a:spcPts val="0"/>
              </a:spcBef>
              <a:spcAft>
                <a:spcPts val="0"/>
              </a:spcAft>
              <a:buNone/>
            </a:pPr>
            <a:endParaRPr sz="1300" i="1" dirty="0">
              <a:solidFill>
                <a:srgbClr val="000000"/>
              </a:solidFill>
            </a:endParaRPr>
          </a:p>
          <a:p>
            <a:pPr marL="0" lvl="0" indent="0" algn="l" rtl="0">
              <a:spcBef>
                <a:spcPts val="0"/>
              </a:spcBef>
              <a:spcAft>
                <a:spcPts val="0"/>
              </a:spcAft>
              <a:buNone/>
            </a:pPr>
            <a:r>
              <a:rPr lang="fr" sz="1400" b="1" dirty="0">
                <a:solidFill>
                  <a:srgbClr val="000000"/>
                </a:solidFill>
              </a:rPr>
              <a:t>Sous listes Sympa : </a:t>
            </a:r>
            <a:endParaRPr sz="1400" b="1" dirty="0">
              <a:solidFill>
                <a:srgbClr val="000000"/>
              </a:solidFill>
            </a:endParaRPr>
          </a:p>
          <a:p>
            <a:pPr marL="914400" lvl="1" indent="-311150" algn="l" rtl="0">
              <a:spcBef>
                <a:spcPts val="0"/>
              </a:spcBef>
              <a:spcAft>
                <a:spcPts val="0"/>
              </a:spcAft>
              <a:buClr>
                <a:srgbClr val="000000"/>
              </a:buClr>
              <a:buSzPts val="1300"/>
              <a:buChar char="○"/>
            </a:pPr>
            <a:r>
              <a:rPr lang="fr" sz="1300" i="1" dirty="0">
                <a:solidFill>
                  <a:srgbClr val="000000"/>
                </a:solidFill>
              </a:rPr>
              <a:t>Données (messages)</a:t>
            </a:r>
            <a:endParaRPr sz="1300" i="1" dirty="0">
              <a:solidFill>
                <a:srgbClr val="000000"/>
              </a:solidFill>
            </a:endParaRPr>
          </a:p>
          <a:p>
            <a:pPr marL="914400" lvl="1" indent="-311150" algn="l" rtl="0">
              <a:lnSpc>
                <a:spcPct val="115000"/>
              </a:lnSpc>
              <a:spcBef>
                <a:spcPts val="0"/>
              </a:spcBef>
              <a:spcAft>
                <a:spcPts val="0"/>
              </a:spcAft>
              <a:buClr>
                <a:schemeClr val="dk1"/>
              </a:buClr>
              <a:buSzPts val="1300"/>
              <a:buChar char="○"/>
            </a:pPr>
            <a:r>
              <a:rPr lang="fr" sz="1300" i="1" dirty="0">
                <a:solidFill>
                  <a:srgbClr val="000000"/>
                </a:solidFill>
              </a:rPr>
              <a:t>Cartographies de référence (messages)</a:t>
            </a:r>
            <a:endParaRPr sz="1300" i="1" dirty="0">
              <a:solidFill>
                <a:srgbClr val="000000"/>
              </a:solidFill>
            </a:endParaRPr>
          </a:p>
          <a:p>
            <a:pPr marL="914400" lvl="1" indent="-311150" algn="l" rtl="0">
              <a:lnSpc>
                <a:spcPct val="115000"/>
              </a:lnSpc>
              <a:spcBef>
                <a:spcPts val="0"/>
              </a:spcBef>
              <a:spcAft>
                <a:spcPts val="0"/>
              </a:spcAft>
              <a:buClr>
                <a:schemeClr val="dk1"/>
              </a:buClr>
              <a:buSzPts val="1300"/>
              <a:buChar char="○"/>
            </a:pPr>
            <a:r>
              <a:rPr lang="fr" sz="1300" i="1" dirty="0">
                <a:solidFill>
                  <a:srgbClr val="000000"/>
                </a:solidFill>
              </a:rPr>
              <a:t>Méthodologie et Outillage (1 message 2017)</a:t>
            </a:r>
            <a:endParaRPr sz="1300" i="1" dirty="0">
              <a:solidFill>
                <a:srgbClr val="000000"/>
              </a:solidFill>
            </a:endParaRPr>
          </a:p>
          <a:p>
            <a:pPr marL="914400" lvl="1" indent="-311150" algn="l" rtl="0">
              <a:lnSpc>
                <a:spcPct val="115000"/>
              </a:lnSpc>
              <a:spcBef>
                <a:spcPts val="0"/>
              </a:spcBef>
              <a:spcAft>
                <a:spcPts val="0"/>
              </a:spcAft>
              <a:buClr>
                <a:schemeClr val="dk1"/>
              </a:buClr>
              <a:buSzPts val="1300"/>
              <a:buChar char="○"/>
            </a:pPr>
            <a:r>
              <a:rPr lang="fr" sz="1300" i="1" dirty="0">
                <a:solidFill>
                  <a:srgbClr val="000000"/>
                </a:solidFill>
              </a:rPr>
              <a:t>Métier (6 messages 2018)</a:t>
            </a:r>
            <a:endParaRPr sz="1300" i="1" dirty="0">
              <a:solidFill>
                <a:srgbClr val="000000"/>
              </a:solidFill>
            </a:endParaRPr>
          </a:p>
          <a:p>
            <a:pPr marL="914400" lvl="1" indent="-311150" algn="l" rtl="0">
              <a:lnSpc>
                <a:spcPct val="115000"/>
              </a:lnSpc>
              <a:spcBef>
                <a:spcPts val="0"/>
              </a:spcBef>
              <a:spcAft>
                <a:spcPts val="0"/>
              </a:spcAft>
              <a:buClr>
                <a:schemeClr val="dk1"/>
              </a:buClr>
              <a:buSzPts val="1300"/>
              <a:buChar char="○"/>
            </a:pPr>
            <a:r>
              <a:rPr lang="fr" sz="1300" i="1" dirty="0">
                <a:solidFill>
                  <a:srgbClr val="000000"/>
                </a:solidFill>
              </a:rPr>
              <a:t>Utilisateurs de méga (messages)</a:t>
            </a:r>
            <a:endParaRPr sz="1300" i="1" dirty="0">
              <a:solidFill>
                <a:srgbClr val="000000"/>
              </a:solidFill>
            </a:endParaRPr>
          </a:p>
          <a:p>
            <a:pPr marL="914400" lvl="1" indent="-311150" algn="l" rtl="0">
              <a:lnSpc>
                <a:spcPct val="115000"/>
              </a:lnSpc>
              <a:spcBef>
                <a:spcPts val="0"/>
              </a:spcBef>
              <a:spcAft>
                <a:spcPts val="0"/>
              </a:spcAft>
              <a:buClr>
                <a:schemeClr val="dk1"/>
              </a:buClr>
              <a:buSzPts val="1300"/>
              <a:buChar char="○"/>
            </a:pPr>
            <a:r>
              <a:rPr lang="fr" sz="1300" i="1" dirty="0">
                <a:solidFill>
                  <a:srgbClr val="000000"/>
                </a:solidFill>
              </a:rPr>
              <a:t>Rôle et apport  (0 message)</a:t>
            </a:r>
            <a:endParaRPr sz="1300" i="1" dirty="0">
              <a:solidFill>
                <a:srgbClr val="000000"/>
              </a:solidFill>
            </a:endParaRPr>
          </a:p>
          <a:p>
            <a:pPr marL="0" lvl="0" indent="0">
              <a:spcBef>
                <a:spcPts val="1200"/>
              </a:spcBef>
            </a:pPr>
            <a:r>
              <a:rPr lang="fr-FR" sz="1300" i="1" dirty="0">
                <a:solidFill>
                  <a:srgbClr val="000000"/>
                </a:solidFill>
              </a:rPr>
              <a:t>Suppression des sous listes – mettre dans l’objet le thème du message dans la communication sur </a:t>
            </a:r>
            <a:r>
              <a:rPr lang="fr-FR" sz="1300" i="1" dirty="0" err="1">
                <a:solidFill>
                  <a:srgbClr val="000000"/>
                </a:solidFill>
              </a:rPr>
              <a:t>urbESR</a:t>
            </a:r>
            <a:endParaRPr lang="fr-FR" sz="1300" i="1" dirty="0">
              <a:solidFill>
                <a:srgbClr val="000000"/>
              </a:solidFill>
            </a:endParaRPr>
          </a:p>
          <a:p>
            <a:pPr marL="0" lvl="0" indent="0" algn="l" rtl="0">
              <a:spcBef>
                <a:spcPts val="0"/>
              </a:spcBef>
              <a:spcAft>
                <a:spcPts val="0"/>
              </a:spcAft>
              <a:buNone/>
            </a:pPr>
            <a:endParaRPr sz="1300" i="1" dirty="0">
              <a:solidFill>
                <a:srgbClr val="000000"/>
              </a:solidFill>
            </a:endParaRPr>
          </a:p>
          <a:p>
            <a:pPr marL="0" lvl="0" indent="0" algn="l" rtl="0">
              <a:spcBef>
                <a:spcPts val="0"/>
              </a:spcBef>
              <a:spcAft>
                <a:spcPts val="0"/>
              </a:spcAft>
              <a:buNone/>
            </a:pPr>
            <a:r>
              <a:rPr lang="fr" sz="1400" b="1" dirty="0">
                <a:solidFill>
                  <a:srgbClr val="000000"/>
                </a:solidFill>
              </a:rPr>
              <a:t>Fond documentaire: Un seul Wiki  </a:t>
            </a:r>
            <a:endParaRPr sz="1400" b="1" dirty="0">
              <a:solidFill>
                <a:srgbClr val="000000"/>
              </a:solidFill>
            </a:endParaRPr>
          </a:p>
          <a:p>
            <a:pPr marL="0" lvl="0" indent="0" algn="ctr" rtl="0">
              <a:spcBef>
                <a:spcPts val="0"/>
              </a:spcBef>
              <a:spcAft>
                <a:spcPts val="0"/>
              </a:spcAft>
              <a:buNone/>
            </a:pPr>
            <a:r>
              <a:rPr lang="fr" sz="1300" i="1" dirty="0">
                <a:solidFill>
                  <a:srgbClr val="000000"/>
                </a:solidFill>
              </a:rPr>
              <a:t>Transfert en cours sur l’espace du réseau communautaire, après un tri</a:t>
            </a:r>
          </a:p>
          <a:p>
            <a:pPr marL="0" lvl="0" indent="0" algn="l" rtl="0">
              <a:spcBef>
                <a:spcPts val="600"/>
              </a:spcBef>
              <a:spcAft>
                <a:spcPts val="0"/>
              </a:spcAft>
              <a:buNone/>
            </a:pPr>
            <a:r>
              <a:rPr lang="fr" sz="1300" dirty="0">
                <a:solidFill>
                  <a:schemeClr val="tx2">
                    <a:lumMod val="25000"/>
                  </a:schemeClr>
                </a:solidFill>
              </a:rPr>
              <a:t>L’accés aux espaces communautaires se fait via la menu « Réseau Social Interne » du site du CSIESR</a:t>
            </a:r>
          </a:p>
          <a:p>
            <a:pPr marL="0" lvl="0" indent="0" algn="l" rtl="0">
              <a:spcBef>
                <a:spcPts val="600"/>
              </a:spcBef>
              <a:spcAft>
                <a:spcPts val="0"/>
              </a:spcAft>
              <a:buNone/>
            </a:pPr>
            <a:endParaRPr sz="1300" dirty="0">
              <a:solidFill>
                <a:schemeClr val="tx2">
                  <a:lumMod val="25000"/>
                </a:schemeClr>
              </a:solidFill>
            </a:endParaRPr>
          </a:p>
          <a:p>
            <a:pPr marL="0" lvl="0" indent="0" algn="l" rtl="0">
              <a:spcBef>
                <a:spcPts val="0"/>
              </a:spcBef>
              <a:spcAft>
                <a:spcPts val="0"/>
              </a:spcAft>
              <a:buNone/>
            </a:pPr>
            <a:endParaRPr sz="1100" i="1" dirty="0">
              <a:solidFill>
                <a:schemeClr val="tx2">
                  <a:lumMod val="25000"/>
                </a:schemeClr>
              </a:solidFill>
            </a:endParaRPr>
          </a:p>
          <a:p>
            <a:pPr marL="0" lvl="0" indent="0" algn="l" rtl="0">
              <a:spcBef>
                <a:spcPts val="0"/>
              </a:spcBef>
              <a:spcAft>
                <a:spcPts val="0"/>
              </a:spcAft>
              <a:buNone/>
            </a:pPr>
            <a:endParaRPr sz="1100" i="1" dirty="0">
              <a:solidFill>
                <a:schemeClr val="tx2">
                  <a:lumMod val="25000"/>
                </a:schemeClr>
              </a:solidFill>
            </a:endParaRPr>
          </a:p>
          <a:p>
            <a:pPr marL="0" lvl="0" indent="0" algn="l" rtl="0">
              <a:spcBef>
                <a:spcPts val="0"/>
              </a:spcBef>
              <a:spcAft>
                <a:spcPts val="0"/>
              </a:spcAft>
              <a:buNone/>
            </a:pPr>
            <a:endParaRPr sz="1100" i="1" dirty="0">
              <a:solidFill>
                <a:srgbClr val="000000"/>
              </a:solidFill>
            </a:endParaRPr>
          </a:p>
          <a:p>
            <a:pPr marL="457200" lvl="0" indent="0" algn="l" rtl="0">
              <a:spcBef>
                <a:spcPts val="0"/>
              </a:spcBef>
              <a:spcAft>
                <a:spcPts val="0"/>
              </a:spcAft>
              <a:buNone/>
            </a:pPr>
            <a:endParaRPr sz="1100" i="1" dirty="0">
              <a:solidFill>
                <a:srgbClr val="000000"/>
              </a:solidFill>
            </a:endParaRPr>
          </a:p>
          <a:p>
            <a:pPr marL="0" lvl="0" indent="0" algn="l" rtl="0">
              <a:spcBef>
                <a:spcPts val="0"/>
              </a:spcBef>
              <a:spcAft>
                <a:spcPts val="0"/>
              </a:spcAft>
              <a:buNone/>
            </a:pPr>
            <a:endParaRPr sz="1100" i="1" dirty="0">
              <a:solidFill>
                <a:srgbClr val="000000"/>
              </a:solidFill>
            </a:endParaRPr>
          </a:p>
          <a:p>
            <a:pPr marL="457200" lvl="0" indent="0" algn="l" rtl="0">
              <a:spcBef>
                <a:spcPts val="0"/>
              </a:spcBef>
              <a:spcAft>
                <a:spcPts val="0"/>
              </a:spcAft>
              <a:buNone/>
            </a:pPr>
            <a:endParaRPr sz="1100" i="1" dirty="0">
              <a:solidFill>
                <a:srgbClr val="000000"/>
              </a:solidFill>
            </a:endParaRPr>
          </a:p>
          <a:p>
            <a:pPr marL="0" lvl="0" indent="0" algn="ctr" rtl="0">
              <a:spcBef>
                <a:spcPts val="0"/>
              </a:spcBef>
              <a:spcAft>
                <a:spcPts val="0"/>
              </a:spcAft>
              <a:buNone/>
            </a:pPr>
            <a:endParaRPr sz="1100" dirty="0"/>
          </a:p>
        </p:txBody>
      </p:sp>
      <p:pic>
        <p:nvPicPr>
          <p:cNvPr id="2" name="Image 1"/>
          <p:cNvPicPr>
            <a:picLocks noChangeAspect="1"/>
          </p:cNvPicPr>
          <p:nvPr/>
        </p:nvPicPr>
        <p:blipFill rotWithShape="1">
          <a:blip r:embed="rId5"/>
          <a:srcRect l="7374" t="18955" r="4465" b="20123"/>
          <a:stretch/>
        </p:blipFill>
        <p:spPr>
          <a:xfrm>
            <a:off x="76200" y="4481066"/>
            <a:ext cx="8905875" cy="43383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4"/>
        <p:cNvGrpSpPr/>
        <p:nvPr/>
      </p:nvGrpSpPr>
      <p:grpSpPr>
        <a:xfrm>
          <a:off x="0" y="0"/>
          <a:ext cx="0" cy="0"/>
          <a:chOff x="0" y="0"/>
          <a:chExt cx="0" cy="0"/>
        </a:xfrm>
      </p:grpSpPr>
      <p:sp>
        <p:nvSpPr>
          <p:cNvPr id="105" name="Google Shape;105;p18"/>
          <p:cNvSpPr txBox="1">
            <a:spLocks noGrp="1"/>
          </p:cNvSpPr>
          <p:nvPr>
            <p:ph type="ctrTitle"/>
          </p:nvPr>
        </p:nvSpPr>
        <p:spPr>
          <a:xfrm>
            <a:off x="0" y="0"/>
            <a:ext cx="9191100" cy="699000"/>
          </a:xfrm>
          <a:prstGeom prst="rect">
            <a:avLst/>
          </a:prstGeom>
          <a:solidFill>
            <a:srgbClr val="D9D9D9"/>
          </a:solidFill>
        </p:spPr>
        <p:txBody>
          <a:bodyPr spcFirstLastPara="1" wrap="square" lIns="91425" tIns="91425" rIns="91425" bIns="91425" anchor="b" anchorCtr="0">
            <a:noAutofit/>
          </a:bodyPr>
          <a:lstStyle/>
          <a:p>
            <a:pPr marL="0" lvl="0" indent="0" algn="l" rtl="0">
              <a:spcBef>
                <a:spcPts val="0"/>
              </a:spcBef>
              <a:spcAft>
                <a:spcPts val="0"/>
              </a:spcAft>
              <a:buNone/>
            </a:pPr>
            <a:r>
              <a:rPr lang="fr" sz="2200" i="1"/>
              <a:t>         </a:t>
            </a:r>
            <a:r>
              <a:rPr lang="fr" sz="1800" i="1">
                <a:solidFill>
                  <a:srgbClr val="4A86E8"/>
                </a:solidFill>
              </a:rPr>
              <a:t>Nos outils de communication - l’outil Communauté du Csiesr</a:t>
            </a:r>
            <a:endParaRPr sz="1800" i="1">
              <a:solidFill>
                <a:srgbClr val="4A86E8"/>
              </a:solidFill>
            </a:endParaRPr>
          </a:p>
          <a:p>
            <a:pPr marL="719999" lvl="0" indent="0" algn="ctr" rtl="0">
              <a:spcBef>
                <a:spcPts val="0"/>
              </a:spcBef>
              <a:spcAft>
                <a:spcPts val="0"/>
              </a:spcAft>
              <a:buNone/>
            </a:pPr>
            <a:r>
              <a:rPr lang="fr" sz="1800" i="1">
                <a:solidFill>
                  <a:srgbClr val="4A86E8"/>
                </a:solidFill>
              </a:rPr>
              <a:t>Réseau social interne - Espace urbaESR</a:t>
            </a:r>
            <a:endParaRPr sz="1800" i="1">
              <a:solidFill>
                <a:srgbClr val="4A86E8"/>
              </a:solidFill>
            </a:endParaRPr>
          </a:p>
        </p:txBody>
      </p:sp>
      <p:pic>
        <p:nvPicPr>
          <p:cNvPr id="106" name="Google Shape;106;p18"/>
          <p:cNvPicPr preferRelativeResize="0"/>
          <p:nvPr/>
        </p:nvPicPr>
        <p:blipFill>
          <a:blip r:embed="rId3">
            <a:alphaModFix/>
          </a:blip>
          <a:stretch>
            <a:fillRect/>
          </a:stretch>
        </p:blipFill>
        <p:spPr>
          <a:xfrm>
            <a:off x="7952992" y="0"/>
            <a:ext cx="1238108" cy="699000"/>
          </a:xfrm>
          <a:prstGeom prst="rect">
            <a:avLst/>
          </a:prstGeom>
          <a:noFill/>
          <a:ln>
            <a:noFill/>
          </a:ln>
        </p:spPr>
      </p:pic>
      <p:pic>
        <p:nvPicPr>
          <p:cNvPr id="107" name="Google Shape;107;p18"/>
          <p:cNvPicPr preferRelativeResize="0"/>
          <p:nvPr/>
        </p:nvPicPr>
        <p:blipFill>
          <a:blip r:embed="rId4">
            <a:alphaModFix/>
          </a:blip>
          <a:stretch>
            <a:fillRect/>
          </a:stretch>
        </p:blipFill>
        <p:spPr>
          <a:xfrm>
            <a:off x="0" y="0"/>
            <a:ext cx="679176" cy="699000"/>
          </a:xfrm>
          <a:prstGeom prst="rect">
            <a:avLst/>
          </a:prstGeom>
          <a:noFill/>
          <a:ln>
            <a:noFill/>
          </a:ln>
        </p:spPr>
      </p:pic>
      <p:pic>
        <p:nvPicPr>
          <p:cNvPr id="108" name="Google Shape;108;p18"/>
          <p:cNvPicPr preferRelativeResize="0"/>
          <p:nvPr/>
        </p:nvPicPr>
        <p:blipFill>
          <a:blip r:embed="rId5">
            <a:alphaModFix/>
          </a:blip>
          <a:stretch>
            <a:fillRect/>
          </a:stretch>
        </p:blipFill>
        <p:spPr>
          <a:xfrm>
            <a:off x="1462173" y="816675"/>
            <a:ext cx="5997875" cy="38895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12"/>
        <p:cNvGrpSpPr/>
        <p:nvPr/>
      </p:nvGrpSpPr>
      <p:grpSpPr>
        <a:xfrm>
          <a:off x="0" y="0"/>
          <a:ext cx="0" cy="0"/>
          <a:chOff x="0" y="0"/>
          <a:chExt cx="0" cy="0"/>
        </a:xfrm>
      </p:grpSpPr>
      <p:sp>
        <p:nvSpPr>
          <p:cNvPr id="113" name="Google Shape;113;p19"/>
          <p:cNvSpPr txBox="1">
            <a:spLocks noGrp="1"/>
          </p:cNvSpPr>
          <p:nvPr>
            <p:ph type="ctrTitle"/>
          </p:nvPr>
        </p:nvSpPr>
        <p:spPr>
          <a:xfrm>
            <a:off x="0" y="0"/>
            <a:ext cx="9144000" cy="699000"/>
          </a:xfrm>
          <a:prstGeom prst="rect">
            <a:avLst/>
          </a:prstGeom>
          <a:solidFill>
            <a:srgbClr val="D9D9D9"/>
          </a:solidFill>
        </p:spPr>
        <p:txBody>
          <a:bodyPr spcFirstLastPara="1" wrap="square" lIns="91425" tIns="91425" rIns="91425" bIns="91425" anchor="b" anchorCtr="0">
            <a:noAutofit/>
          </a:bodyPr>
          <a:lstStyle/>
          <a:p>
            <a:r>
              <a:rPr lang="fr" sz="2200" i="1" dirty="0"/>
              <a:t>        </a:t>
            </a:r>
            <a:r>
              <a:rPr lang="fr" sz="1800" i="1" dirty="0">
                <a:solidFill>
                  <a:srgbClr val="4A86E8"/>
                </a:solidFill>
              </a:rPr>
              <a:t> Nos outils de communication - l’extranet AE Amue</a:t>
            </a:r>
            <a:br>
              <a:rPr lang="fr" sz="1800" i="1" dirty="0">
                <a:solidFill>
                  <a:srgbClr val="4A86E8"/>
                </a:solidFill>
              </a:rPr>
            </a:br>
            <a:r>
              <a:rPr lang="fr" sz="1800" i="1" dirty="0">
                <a:solidFill>
                  <a:srgbClr val="4A86E8"/>
                </a:solidFill>
              </a:rPr>
              <a:t>(</a:t>
            </a:r>
            <a:r>
              <a:rPr lang="fr-FR" sz="1400" dirty="0">
                <a:hlinkClick r:id="rId4"/>
              </a:rPr>
              <a:t>https://extranet.amue.fr/sites/Urbanisation/Pages/Accueil.aspx</a:t>
            </a:r>
            <a:r>
              <a:rPr lang="fr-FR" sz="1800" dirty="0"/>
              <a:t>)</a:t>
            </a:r>
            <a:endParaRPr sz="1800" dirty="0">
              <a:solidFill>
                <a:srgbClr val="4A86E8"/>
              </a:solidFill>
            </a:endParaRPr>
          </a:p>
        </p:txBody>
      </p:sp>
      <p:pic>
        <p:nvPicPr>
          <p:cNvPr id="114" name="Google Shape;114;p19"/>
          <p:cNvPicPr preferRelativeResize="0"/>
          <p:nvPr/>
        </p:nvPicPr>
        <p:blipFill>
          <a:blip r:embed="rId5">
            <a:alphaModFix/>
          </a:blip>
          <a:stretch>
            <a:fillRect/>
          </a:stretch>
        </p:blipFill>
        <p:spPr>
          <a:xfrm>
            <a:off x="7905892" y="19262"/>
            <a:ext cx="1238108" cy="699000"/>
          </a:xfrm>
          <a:prstGeom prst="rect">
            <a:avLst/>
          </a:prstGeom>
          <a:noFill/>
          <a:ln>
            <a:noFill/>
          </a:ln>
        </p:spPr>
      </p:pic>
      <p:pic>
        <p:nvPicPr>
          <p:cNvPr id="115" name="Google Shape;115;p19"/>
          <p:cNvPicPr preferRelativeResize="0"/>
          <p:nvPr/>
        </p:nvPicPr>
        <p:blipFill>
          <a:blip r:embed="rId6">
            <a:alphaModFix/>
          </a:blip>
          <a:stretch>
            <a:fillRect/>
          </a:stretch>
        </p:blipFill>
        <p:spPr>
          <a:xfrm>
            <a:off x="0" y="0"/>
            <a:ext cx="679176" cy="699000"/>
          </a:xfrm>
          <a:prstGeom prst="rect">
            <a:avLst/>
          </a:prstGeom>
          <a:noFill/>
          <a:ln>
            <a:noFill/>
          </a:ln>
        </p:spPr>
      </p:pic>
      <p:sp>
        <p:nvSpPr>
          <p:cNvPr id="116" name="Google Shape;116;p19"/>
          <p:cNvSpPr txBox="1">
            <a:spLocks noGrp="1"/>
          </p:cNvSpPr>
          <p:nvPr>
            <p:ph type="subTitle" idx="1"/>
          </p:nvPr>
        </p:nvSpPr>
        <p:spPr>
          <a:xfrm>
            <a:off x="248875" y="965900"/>
            <a:ext cx="8520600" cy="3808500"/>
          </a:xfrm>
          <a:prstGeom prst="rect">
            <a:avLst/>
          </a:prstGeom>
          <a:ln w="9525" cap="flat" cmpd="sng">
            <a:solidFill>
              <a:srgbClr val="F3F3F3"/>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endParaRPr sz="1100" i="1" dirty="0">
              <a:solidFill>
                <a:srgbClr val="000000"/>
              </a:solidFill>
            </a:endParaRPr>
          </a:p>
          <a:p>
            <a:pPr marL="0" lvl="0" indent="0" algn="l" rtl="0">
              <a:spcBef>
                <a:spcPts val="0"/>
              </a:spcBef>
              <a:spcAft>
                <a:spcPts val="0"/>
              </a:spcAft>
              <a:buNone/>
            </a:pPr>
            <a:endParaRPr sz="1100" i="1" dirty="0">
              <a:solidFill>
                <a:srgbClr val="000000"/>
              </a:solidFill>
            </a:endParaRPr>
          </a:p>
          <a:p>
            <a:pPr marL="0" lvl="0" indent="0" algn="l" rtl="0">
              <a:spcBef>
                <a:spcPts val="0"/>
              </a:spcBef>
              <a:spcAft>
                <a:spcPts val="0"/>
              </a:spcAft>
              <a:buNone/>
            </a:pPr>
            <a:endParaRPr sz="1100" i="1" dirty="0">
              <a:solidFill>
                <a:srgbClr val="000000"/>
              </a:solidFill>
            </a:endParaRPr>
          </a:p>
          <a:p>
            <a:pPr marL="457200" lvl="0" indent="0" algn="l" rtl="0">
              <a:spcBef>
                <a:spcPts val="0"/>
              </a:spcBef>
              <a:spcAft>
                <a:spcPts val="0"/>
              </a:spcAft>
              <a:buNone/>
            </a:pPr>
            <a:endParaRPr sz="1100" i="1" dirty="0">
              <a:solidFill>
                <a:srgbClr val="000000"/>
              </a:solidFill>
            </a:endParaRPr>
          </a:p>
          <a:p>
            <a:pPr marL="0" lvl="0" indent="0" algn="ctr" rtl="0">
              <a:spcBef>
                <a:spcPts val="0"/>
              </a:spcBef>
              <a:spcAft>
                <a:spcPts val="0"/>
              </a:spcAft>
              <a:buNone/>
            </a:pPr>
            <a:endParaRPr sz="1100" dirty="0"/>
          </a:p>
        </p:txBody>
      </p:sp>
      <p:graphicFrame>
        <p:nvGraphicFramePr>
          <p:cNvPr id="4" name="Objet 3">
            <a:hlinkClick r:id="" action="ppaction://ole?verb=0"/>
            <a:extLst>
              <a:ext uri="{FF2B5EF4-FFF2-40B4-BE49-F238E27FC236}">
                <a16:creationId xmlns:a16="http://schemas.microsoft.com/office/drawing/2014/main" id="{22C9C044-8439-4A4D-928F-CA1D93A744BE}"/>
              </a:ext>
            </a:extLst>
          </p:cNvPr>
          <p:cNvGraphicFramePr>
            <a:graphicFrameLocks noChangeAspect="1"/>
          </p:cNvGraphicFramePr>
          <p:nvPr>
            <p:extLst>
              <p:ext uri="{D42A27DB-BD31-4B8C-83A1-F6EECF244321}">
                <p14:modId xmlns:p14="http://schemas.microsoft.com/office/powerpoint/2010/main" val="485214059"/>
              </p:ext>
            </p:extLst>
          </p:nvPr>
        </p:nvGraphicFramePr>
        <p:xfrm>
          <a:off x="2082298" y="1264078"/>
          <a:ext cx="4388724" cy="3291544"/>
        </p:xfrm>
        <a:graphic>
          <a:graphicData uri="http://schemas.openxmlformats.org/presentationml/2006/ole">
            <mc:AlternateContent xmlns:mc="http://schemas.openxmlformats.org/markup-compatibility/2006">
              <mc:Choice xmlns:v="urn:schemas-microsoft-com:vml" Requires="v">
                <p:oleObj spid="_x0000_s1083" name="Presentation" r:id="rId7" imgW="4366437" imgH="3273689" progId="PowerPoint.Show.12">
                  <p:embed/>
                </p:oleObj>
              </mc:Choice>
              <mc:Fallback>
                <p:oleObj name="Presentation" r:id="rId7" imgW="4366437" imgH="3273689" progId="PowerPoint.Show.12">
                  <p:embed/>
                  <p:pic>
                    <p:nvPicPr>
                      <p:cNvPr id="0" name=""/>
                      <p:cNvPicPr/>
                      <p:nvPr/>
                    </p:nvPicPr>
                    <p:blipFill>
                      <a:blip r:embed="rId8"/>
                      <a:stretch>
                        <a:fillRect/>
                      </a:stretch>
                    </p:blipFill>
                    <p:spPr>
                      <a:xfrm>
                        <a:off x="2082298" y="1264078"/>
                        <a:ext cx="4388724" cy="3291544"/>
                      </a:xfrm>
                      <a:prstGeom prst="rect">
                        <a:avLst/>
                      </a:prstGeom>
                    </p:spPr>
                  </p:pic>
                </p:oleObj>
              </mc:Fallback>
            </mc:AlternateContent>
          </a:graphicData>
        </a:graphic>
      </p:graphicFrame>
      <p:sp>
        <p:nvSpPr>
          <p:cNvPr id="7" name="ZoneTexte 6">
            <a:extLst>
              <a:ext uri="{FF2B5EF4-FFF2-40B4-BE49-F238E27FC236}">
                <a16:creationId xmlns:a16="http://schemas.microsoft.com/office/drawing/2014/main" id="{77AD1015-913A-4D69-8CF7-854CB9B9F74F}"/>
              </a:ext>
            </a:extLst>
          </p:cNvPr>
          <p:cNvSpPr txBox="1"/>
          <p:nvPr/>
        </p:nvSpPr>
        <p:spPr>
          <a:xfrm>
            <a:off x="108642" y="737524"/>
            <a:ext cx="8122736" cy="307777"/>
          </a:xfrm>
          <a:prstGeom prst="rect">
            <a:avLst/>
          </a:prstGeom>
          <a:noFill/>
        </p:spPr>
        <p:txBody>
          <a:bodyPr wrap="none" rtlCol="0">
            <a:spAutoFit/>
          </a:bodyPr>
          <a:lstStyle/>
          <a:p>
            <a:r>
              <a:rPr lang="fr-FR" dirty="0"/>
              <a:t>L’intégralité de la présentation est accessible en cliquant sur l’image ci-dessous, en mode diaporama</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6"/>
          <p:cNvSpPr txBox="1">
            <a:spLocks noGrp="1"/>
          </p:cNvSpPr>
          <p:nvPr>
            <p:ph type="title"/>
          </p:nvPr>
        </p:nvSpPr>
        <p:spPr>
          <a:xfrm>
            <a:off x="224614" y="123371"/>
            <a:ext cx="6793043" cy="894354"/>
          </a:xfrm>
          <a:prstGeom prst="rect">
            <a:avLst/>
          </a:prstGeom>
          <a:solidFill>
            <a:srgbClr val="D9D9D9"/>
          </a:solidFill>
        </p:spPr>
        <p:txBody>
          <a:bodyPr spcFirstLastPara="1" wrap="square" lIns="91425" tIns="91425" rIns="91425" bIns="91425" anchor="b" anchorCtr="0">
            <a:noAutofit/>
          </a:bodyPr>
          <a:lstStyle/>
          <a:p>
            <a:pPr marL="0" lvl="0" indent="457200" rtl="0">
              <a:spcBef>
                <a:spcPts val="0"/>
              </a:spcBef>
              <a:spcAft>
                <a:spcPts val="0"/>
              </a:spcAft>
              <a:buNone/>
            </a:pPr>
            <a:r>
              <a:rPr lang="fr-FR" sz="1600" b="1" i="1" dirty="0">
                <a:solidFill>
                  <a:srgbClr val="4A86E8"/>
                </a:solidFill>
              </a:rPr>
              <a:t>Nos outils de communication</a:t>
            </a:r>
            <a:endParaRPr sz="1600" b="1" i="1" dirty="0">
              <a:solidFill>
                <a:srgbClr val="4A86E8"/>
              </a:solidFill>
            </a:endParaRPr>
          </a:p>
          <a:p>
            <a:pPr marL="0" lvl="0" indent="0" algn="r" rtl="0">
              <a:spcBef>
                <a:spcPts val="0"/>
              </a:spcBef>
              <a:spcAft>
                <a:spcPts val="0"/>
              </a:spcAft>
              <a:buClr>
                <a:schemeClr val="dk1"/>
              </a:buClr>
              <a:buSzPts val="1100"/>
              <a:buFont typeface="Arial"/>
              <a:buNone/>
            </a:pPr>
            <a:r>
              <a:rPr lang="fr-FR" sz="1600" i="1" dirty="0">
                <a:solidFill>
                  <a:srgbClr val="4A86E8"/>
                </a:solidFill>
              </a:rPr>
              <a:t>RETOURS ET ECHANGES AVEC LA SALLE</a:t>
            </a:r>
            <a:endParaRPr sz="1600" dirty="0">
              <a:solidFill>
                <a:srgbClr val="4A86E8"/>
              </a:solidFill>
            </a:endParaRPr>
          </a:p>
        </p:txBody>
      </p:sp>
      <p:sp>
        <p:nvSpPr>
          <p:cNvPr id="7" name="Espace réservé du texte 6">
            <a:extLst>
              <a:ext uri="{FF2B5EF4-FFF2-40B4-BE49-F238E27FC236}">
                <a16:creationId xmlns:a16="http://schemas.microsoft.com/office/drawing/2014/main" id="{1C1C04D4-52C6-4BC4-B613-6A4EA44E8A2B}"/>
              </a:ext>
            </a:extLst>
          </p:cNvPr>
          <p:cNvSpPr>
            <a:spLocks noGrp="1"/>
          </p:cNvSpPr>
          <p:nvPr>
            <p:ph type="body" idx="1"/>
          </p:nvPr>
        </p:nvSpPr>
        <p:spPr>
          <a:xfrm>
            <a:off x="324532" y="1095683"/>
            <a:ext cx="7444531" cy="3574946"/>
          </a:xfrm>
        </p:spPr>
        <p:txBody>
          <a:bodyPr/>
          <a:lstStyle/>
          <a:p>
            <a:r>
              <a:rPr lang="fr-FR" dirty="0"/>
              <a:t>«</a:t>
            </a:r>
            <a:r>
              <a:rPr lang="fr-FR" sz="1600" dirty="0"/>
              <a:t> On est tous pris par nos activités, c’est parfois compliqué de trouver le temps nécessaire pour aider un collègue »</a:t>
            </a:r>
          </a:p>
          <a:p>
            <a:r>
              <a:rPr lang="fr-FR" sz="1600" dirty="0"/>
              <a:t>Les listes de diffusion et l’outil Communauté sont complémentaires</a:t>
            </a:r>
          </a:p>
          <a:p>
            <a:r>
              <a:rPr lang="fr-FR" sz="1600" dirty="0"/>
              <a:t>Ce n’est pas tant la forme de la communication que le fond qui est important</a:t>
            </a:r>
          </a:p>
          <a:p>
            <a:r>
              <a:rPr lang="fr-FR" sz="1600" dirty="0"/>
              <a:t>Le groupe s’est positionné jusqu’à présent sur la méthodo de l’urbanisation qui a acquis une certaine maturité : il faut désormais aborder des cas concrets</a:t>
            </a:r>
          </a:p>
          <a:p>
            <a:pPr lvl="1">
              <a:spcBef>
                <a:spcPts val="600"/>
              </a:spcBef>
            </a:pPr>
            <a:r>
              <a:rPr lang="fr-FR" dirty="0"/>
              <a:t>Identifier des </a:t>
            </a:r>
            <a:r>
              <a:rPr lang="fr-FR" dirty="0">
                <a:solidFill>
                  <a:schemeClr val="tx2">
                    <a:lumMod val="25000"/>
                  </a:schemeClr>
                </a:solidFill>
              </a:rPr>
              <a:t>sujets transverses sur lesquels </a:t>
            </a:r>
            <a:r>
              <a:rPr lang="fr-FR" dirty="0" err="1">
                <a:solidFill>
                  <a:schemeClr val="tx2">
                    <a:lumMod val="25000"/>
                  </a:schemeClr>
                </a:solidFill>
              </a:rPr>
              <a:t>l’urba</a:t>
            </a:r>
            <a:r>
              <a:rPr lang="fr-FR" dirty="0">
                <a:solidFill>
                  <a:schemeClr val="tx2">
                    <a:lumMod val="25000"/>
                  </a:schemeClr>
                </a:solidFill>
              </a:rPr>
              <a:t> peut aider à avancer collectivement, voire au niveau de l’ESR pas que établissement (Ex. sujet de la donnée, état des lieux de </a:t>
            </a:r>
            <a:r>
              <a:rPr lang="fr-FR" dirty="0" err="1">
                <a:solidFill>
                  <a:schemeClr val="tx2">
                    <a:lumMod val="25000"/>
                  </a:schemeClr>
                </a:solidFill>
              </a:rPr>
              <a:t>l’urba</a:t>
            </a:r>
            <a:r>
              <a:rPr lang="fr-FR" dirty="0">
                <a:solidFill>
                  <a:schemeClr val="tx2">
                    <a:lumMod val="25000"/>
                  </a:schemeClr>
                </a:solidFill>
              </a:rPr>
              <a:t>…)</a:t>
            </a:r>
          </a:p>
          <a:p>
            <a:pPr lvl="1">
              <a:spcBef>
                <a:spcPts val="600"/>
              </a:spcBef>
            </a:pPr>
            <a:r>
              <a:rPr lang="fr-FR" dirty="0">
                <a:solidFill>
                  <a:schemeClr val="tx2">
                    <a:lumMod val="25000"/>
                  </a:schemeClr>
                </a:solidFill>
              </a:rPr>
              <a:t>Etat des lieux des sujets et chantiers traités dans chaque établissement afin d’alimenter la réflexion des pairs</a:t>
            </a:r>
          </a:p>
        </p:txBody>
      </p:sp>
      <p:pic>
        <p:nvPicPr>
          <p:cNvPr id="90" name="Google Shape;90;p16"/>
          <p:cNvPicPr preferRelativeResize="0"/>
          <p:nvPr/>
        </p:nvPicPr>
        <p:blipFill>
          <a:blip r:embed="rId3">
            <a:alphaModFix/>
          </a:blip>
          <a:stretch>
            <a:fillRect/>
          </a:stretch>
        </p:blipFill>
        <p:spPr>
          <a:xfrm>
            <a:off x="130629" y="4321129"/>
            <a:ext cx="679176" cy="699000"/>
          </a:xfrm>
          <a:prstGeom prst="rect">
            <a:avLst/>
          </a:prstGeom>
          <a:noFill/>
          <a:ln>
            <a:noFill/>
          </a:ln>
        </p:spPr>
      </p:pic>
      <p:sp>
        <p:nvSpPr>
          <p:cNvPr id="2" name="Ellipse 1">
            <a:extLst>
              <a:ext uri="{FF2B5EF4-FFF2-40B4-BE49-F238E27FC236}">
                <a16:creationId xmlns:a16="http://schemas.microsoft.com/office/drawing/2014/main" id="{CCD69109-D9FE-4042-B780-60D9377D76D1}"/>
              </a:ext>
            </a:extLst>
          </p:cNvPr>
          <p:cNvSpPr/>
          <p:nvPr/>
        </p:nvSpPr>
        <p:spPr>
          <a:xfrm>
            <a:off x="7508759" y="3677623"/>
            <a:ext cx="1439653" cy="1415076"/>
          </a:xfrm>
          <a:prstGeom prst="ellipse">
            <a:avLst/>
          </a:prstGeom>
          <a:blipFill dpi="0" rotWithShape="1">
            <a:blip r:embed="rId4">
              <a:extLst>
                <a:ext uri="{28A0092B-C50C-407E-A947-70E740481C1C}">
                  <a14:useLocalDpi xmlns:a14="http://schemas.microsoft.com/office/drawing/2010/main" val="0"/>
                </a:ext>
              </a:extLst>
            </a:blip>
            <a:srcRect/>
            <a:stretch>
              <a:fillRect/>
            </a:stretch>
          </a:blipFill>
          <a:ln>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Tree>
    <p:extLst>
      <p:ext uri="{BB962C8B-B14F-4D97-AF65-F5344CB8AC3E}">
        <p14:creationId xmlns:p14="http://schemas.microsoft.com/office/powerpoint/2010/main" val="2472251112"/>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269</TotalTime>
  <Words>2247</Words>
  <Application>Microsoft Office PowerPoint</Application>
  <PresentationFormat>Affichage à l'écran (16:9)</PresentationFormat>
  <Paragraphs>236</Paragraphs>
  <Slides>25</Slides>
  <Notes>24</Notes>
  <HiddenSlides>0</HiddenSlides>
  <MMClips>0</MMClips>
  <ScaleCrop>false</ScaleCrop>
  <HeadingPairs>
    <vt:vector size="8" baseType="variant">
      <vt:variant>
        <vt:lpstr>Polices utilisées</vt:lpstr>
      </vt:variant>
      <vt:variant>
        <vt:i4>2</vt:i4>
      </vt:variant>
      <vt:variant>
        <vt:lpstr>Thème</vt:lpstr>
      </vt:variant>
      <vt:variant>
        <vt:i4>1</vt:i4>
      </vt:variant>
      <vt:variant>
        <vt:lpstr>Serveurs OLE incorporés</vt:lpstr>
      </vt:variant>
      <vt:variant>
        <vt:i4>1</vt:i4>
      </vt:variant>
      <vt:variant>
        <vt:lpstr>Titres des diapositives</vt:lpstr>
      </vt:variant>
      <vt:variant>
        <vt:i4>25</vt:i4>
      </vt:variant>
    </vt:vector>
  </HeadingPairs>
  <TitlesOfParts>
    <vt:vector size="29" baseType="lpstr">
      <vt:lpstr>Caveat</vt:lpstr>
      <vt:lpstr>Arial</vt:lpstr>
      <vt:lpstr>Simple Light</vt:lpstr>
      <vt:lpstr>Presentation</vt:lpstr>
      <vt:lpstr>Groupe Urba ESR Journée plénière  du 7 juin 2022</vt:lpstr>
      <vt:lpstr>Sommaire</vt:lpstr>
      <vt:lpstr>         Les apports de l’urbanisation à la gouvernance d’un établissement ESR  présentation du guide</vt:lpstr>
      <vt:lpstr>  Les apports de l’urbanisation à la gouvernance d’un établissement ESR prochaines étapes</vt:lpstr>
      <vt:lpstr>Les apports de l’urbanisation à la gouvernance d’un établissement ESR RETOURS ET ECHANGES AVEC LA SALLE</vt:lpstr>
      <vt:lpstr>Nos outils de communication - liste urbaESR</vt:lpstr>
      <vt:lpstr>         Nos outils de communication - l’outil Communauté du Csiesr Réseau social interne - Espace urbaESR</vt:lpstr>
      <vt:lpstr>         Nos outils de communication - l’extranet AE Amue (https://extranet.amue.fr/sites/Urbanisation/Pages/Accueil.aspx)</vt:lpstr>
      <vt:lpstr>Nos outils de communication RETOURS ET ECHANGES AVEC LA SALLE</vt:lpstr>
      <vt:lpstr>         Activités du groupe : Outillage de la démarche via HOPEX (retour sur l’accord cadre MEGA et les activités du groupement de commande)</vt:lpstr>
      <vt:lpstr>Outillage de la démarche via HOPEX RETOURS ET ECHANGES AVEC LA SALLE</vt:lpstr>
      <vt:lpstr>         Activités du groupe : POS ESR Type (état des lieux et prochaines étapes)</vt:lpstr>
      <vt:lpstr>POS ESR Type RETOURS ET ECHANGES AVEC LA SALLE</vt:lpstr>
      <vt:lpstr>         Au-delà du groupe urbaESR : retour sur deux autres structures porteuses de l’urbanisation, EA-SIG (EUNIS) et le club urba-EA</vt:lpstr>
      <vt:lpstr>Au-delà du groupe urba ESR RETOURS ET ECHANGES AVEC LA SALLE</vt:lpstr>
      <vt:lpstr>Quel est le degré de maturité de la mise en œuvre  de l’urbanisation au sein de nos établissements ?</vt:lpstr>
      <vt:lpstr>Quel est le degré de maturité de la mise en œuvre  de l’urbanisation au sein de nos établissements ?</vt:lpstr>
      <vt:lpstr>Quel est le degré de maturité de la mise en œuvre  de l’urbanisation au sein de nos établissements ?</vt:lpstr>
      <vt:lpstr>Quel est le degré de maturité de la mise en œuvre  de l’urbanisation au sein de nos établissements ?</vt:lpstr>
      <vt:lpstr>Mesure du degré de maturité RETOURS ET ECHANGES AVEC LA SALLE</vt:lpstr>
      <vt:lpstr> Activités du groupe :  quelle organisation pour la période à venir ?</vt:lpstr>
      <vt:lpstr>Activités du groupe, quelle suite à cette journée ? RETOURS ET ECHANGES AVEC LA SALLE</vt:lpstr>
      <vt:lpstr>Activités du groupe, quelle suite à cette journée ? RETOURS ET ECHANGES AVEC LA SALLE</vt:lpstr>
      <vt:lpstr>Activités du groupe, quelle suite à cette journée ? RETOURS ET ECHANGES AVEC LA SALLE</vt:lpstr>
      <vt:lpstr>Ice breaker : Faisons connaissance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Groupe Urba ESR Journée plénière  du 7 juin 2022</dc:title>
  <dc:creator>LE STRAT Valérie</dc:creator>
  <cp:lastModifiedBy>LE STRAT Valérie</cp:lastModifiedBy>
  <cp:revision>55</cp:revision>
  <dcterms:modified xsi:type="dcterms:W3CDTF">2022-06-16T16:19:16Z</dcterms:modified>
</cp:coreProperties>
</file>