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4" r:id="rId2"/>
    <p:sldMasterId id="2147483718" r:id="rId3"/>
    <p:sldMasterId id="2147483738" r:id="rId4"/>
  </p:sldMasterIdLst>
  <p:notesMasterIdLst>
    <p:notesMasterId r:id="rId18"/>
  </p:notesMasterIdLst>
  <p:handoutMasterIdLst>
    <p:handoutMasterId r:id="rId19"/>
  </p:handoutMasterIdLst>
  <p:sldIdLst>
    <p:sldId id="1937" r:id="rId5"/>
    <p:sldId id="2525" r:id="rId6"/>
    <p:sldId id="673" r:id="rId7"/>
    <p:sldId id="679" r:id="rId8"/>
    <p:sldId id="2559" r:id="rId9"/>
    <p:sldId id="2558" r:id="rId10"/>
    <p:sldId id="2560" r:id="rId11"/>
    <p:sldId id="2550" r:id="rId12"/>
    <p:sldId id="569" r:id="rId13"/>
    <p:sldId id="2549" r:id="rId14"/>
    <p:sldId id="374" r:id="rId15"/>
    <p:sldId id="2553" r:id="rId16"/>
    <p:sldId id="821" r:id="rId17"/>
  </p:sldIdLst>
  <p:sldSz cx="12192000" cy="6858000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3885" userDrawn="1">
          <p15:clr>
            <a:srgbClr val="A4A3A4"/>
          </p15:clr>
        </p15:guide>
        <p15:guide id="3" orient="horz" pos="16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1D"/>
    <a:srgbClr val="FF7C80"/>
    <a:srgbClr val="E183BF"/>
    <a:srgbClr val="FF66CC"/>
    <a:srgbClr val="FECA66"/>
    <a:srgbClr val="FEC266"/>
    <a:srgbClr val="FED266"/>
    <a:srgbClr val="B80000"/>
    <a:srgbClr val="508BB0"/>
    <a:srgbClr val="B02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5371" autoAdjust="0"/>
  </p:normalViewPr>
  <p:slideViewPr>
    <p:cSldViewPr snapToGrid="0">
      <p:cViewPr varScale="1">
        <p:scale>
          <a:sx n="88" d="100"/>
          <a:sy n="88" d="100"/>
        </p:scale>
        <p:origin x="739" y="82"/>
      </p:cViewPr>
      <p:guideLst>
        <p:guide pos="3885"/>
        <p:guide orient="horz" pos="16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8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06EBA5-0138-4A62-B677-4F93D511AE44}" type="datetimeFigureOut">
              <a:rPr lang="fr-FR"/>
              <a:pPr>
                <a:defRPr/>
              </a:pPr>
              <a:t>18/11/2018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695598-7244-4CB8-B322-EE376896F0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937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0AB8D2-DC21-4CCC-ADB9-78B68BB54095}" type="datetimeFigureOut">
              <a:rPr lang="fr-FR"/>
              <a:pPr>
                <a:defRPr/>
              </a:pPr>
              <a:t>18/11/2018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9BC319-D76C-4A95-80C9-0AE76A1182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658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9BC319-D76C-4A95-80C9-0AE76A1182A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2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 bwMode="gray">
          <a:xfrm>
            <a:off x="819150" y="323850"/>
            <a:ext cx="10498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0294"/>
            <a:ext cx="10515600" cy="4876669"/>
          </a:xfrm>
        </p:spPr>
        <p:txBody>
          <a:bodyPr/>
          <a:lstStyle>
            <a:lvl1pPr marL="228600" indent="-324000">
              <a:lnSpc>
                <a:spcPts val="19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19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19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900"/>
              </a:lnSpc>
              <a:spcBef>
                <a:spcPts val="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900"/>
              </a:lnSpc>
              <a:spcBef>
                <a:spcPts val="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DE" dirty="0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860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17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2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2631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58653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906609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595418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862201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940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9060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6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3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 bwMode="gray">
          <a:xfrm>
            <a:off x="819150" y="323850"/>
            <a:ext cx="10498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1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85556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109428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36576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60960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85344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19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62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03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89" y="1692238"/>
            <a:ext cx="4030217" cy="397796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68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31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70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4" y="1821007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646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 bwMode="gray">
          <a:xfrm>
            <a:off x="819150" y="323850"/>
            <a:ext cx="10498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258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9886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95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2196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0140" y="1982694"/>
            <a:ext cx="2421971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24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1163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468927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42309912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61774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857135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488915" y="303535"/>
            <a:ext cx="54206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‹N°›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518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7064F-C9F0-4036-B074-5E6703F679D9}" type="datetimeFigureOut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People Factory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526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82EEE-165B-4892-A8FC-28FE2D3744C8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08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2631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58653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906609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595418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984641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9561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6B2E2-57F6-46CD-B0EA-B1431967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944A76-6154-4114-B0B4-86B1EE66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BB498B-E655-4F35-B6B0-291394A8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922FDF-4E22-43B8-B546-BD87586E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24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70A04-9AEE-4FD6-BEF0-34882C8AB401}" type="datetimeFigureOut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526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67794-8A2A-4996-8EA0-FBD60098143F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833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657EBD-8E88-4F4A-BD87-36B7EE83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D70A71-82A7-4201-A49D-03A1BEC1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48488B-929C-48E3-9792-F2B3F7BE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721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70A04-9AEE-4FD6-BEF0-34882C8AB401}" type="datetimeFigureOut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526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67794-8A2A-4996-8EA0-FBD60098143F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302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B9C24-6E8E-4A86-89C2-B5508825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26E216-01ED-440B-BF55-CDD0AE142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3099C-989C-42A5-A281-336CE712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21173-E3F2-47E0-A330-7FD9E0D9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307ED4-789C-4177-BCAA-1EB1F8DD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592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CBA38-8726-4C9E-BF03-2B5050EA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FEF74D-D901-4278-ACFD-F361A435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6A19CB-2ECB-4238-9C84-23FAD67C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30FF9-6160-406B-A9A6-51621AF4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32223F-E362-4961-B25F-ACA468A5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A37D94C-A911-4BDE-8E82-EDC6673B64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72850" y="6118802"/>
            <a:ext cx="8191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378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14012-D91C-4A72-892B-84BDDCC9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9CE28F-A712-4D7D-84A4-D0684A919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9CA6E4-6E78-4799-8B98-34AF4C5A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86C81-CD49-4AB3-819D-B611B8E6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AD06A-8E61-4797-92F6-22B732A5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764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15E51-61BA-4214-9602-F94A9102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078AB7-ADBE-42C2-A29E-A21654034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E4E78A-8242-4347-8CED-FC12D486B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097BD6-1355-4E57-801F-EF633B3C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DE72CF-7FE0-4429-8E2B-9F8BBDE2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F45121-426B-40BF-939D-750D9401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322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5A115-353E-49F3-96AF-580A112F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80D4F0-C9B6-47DA-8C0E-88B9313F5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661E61-6BB9-4AEE-BE91-E797D1767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906130-6A74-41F4-B106-08EEEA31F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B6FF20-B867-4937-B258-571713CA7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98FCAD7-B262-46AB-8EE1-E9034893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16C215-61CD-4C0D-A873-82934C49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595444-FFDE-4D48-A9F0-E0F7DB95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78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6B2E2-57F6-46CD-B0EA-B1431967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944A76-6154-4114-B0B4-86B1EE66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BB498B-E655-4F35-B6B0-291394A8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922FDF-4E22-43B8-B546-BD87586E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756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657EBD-8E88-4F4A-BD87-36B7EE83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D70A71-82A7-4201-A49D-03A1BEC1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48488B-929C-48E3-9792-F2B3F7BE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72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0C627-7244-42C6-84E3-33B8B227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7EFE17-B6E2-4012-80AB-1EF65B41C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F76896-07AC-416E-9B7B-437DCDFB5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A4C2E2-6443-46A4-817C-7BC96E0E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EA0FFF-5737-4313-BFE1-ABFDA582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D186D2-AD35-40E7-8EA3-E12D1966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61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2407C-1655-4CAA-83EA-2B54B4F1270A}" type="datetimeFigureOut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18.11.2018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526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40DA9-E852-4F1F-96DC-250812E0A9FC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70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80FE2-F037-49C0-A2FD-E284BD11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FD80B0-13A2-4347-8E5D-92978DD39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F9E62A-1641-406A-887D-572284848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8D89C1-BFEF-4D4F-AA85-7154DEE3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436243-2044-4DAD-9FB6-B1701672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18408F-46BC-4787-8367-0E830617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371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087D8-45D6-4ACC-AE94-9621069A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845A14-5B4F-4B9A-9251-4D5B62072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25302-5002-43BF-8AB6-3431BDC4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2296BF-037C-44EA-944D-C9F320EB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8081C1-465D-445E-B319-282A881C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549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6EDA57-C4A6-44FF-8D83-3015663D3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4FDB63-0DEE-4A7D-8188-FCD4D863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39701C-4441-44F8-AE7F-3127EB50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BD5D36-2134-435A-95D7-EC727A7A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1AF507-8D94-45F6-A399-2AAE334E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468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14865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C1A647D1-608B-4172-8119-1EBBE810071E}"/>
              </a:ext>
            </a:extLst>
          </p:cNvPr>
          <p:cNvSpPr/>
          <p:nvPr userDrawn="1"/>
        </p:nvSpPr>
        <p:spPr>
          <a:xfrm>
            <a:off x="11512878" y="6273517"/>
            <a:ext cx="479630" cy="479505"/>
          </a:xfrm>
          <a:prstGeom prst="ellipse">
            <a:avLst/>
          </a:prstGeom>
          <a:solidFill>
            <a:srgbClr val="1EA185"/>
          </a:solidFill>
          <a:ln w="6350" cap="flat" cmpd="sng" algn="ctr">
            <a:solidFill>
              <a:srgbClr val="1EA185"/>
            </a:solidFill>
            <a:prstDash val="solid"/>
            <a:miter lim="800000"/>
          </a:ln>
          <a:effectLst/>
        </p:spPr>
        <p:txBody>
          <a:bodyPr lIns="45711" tIns="22856" rIns="45711" bIns="2285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327F8D1-D3B7-4A06-BFDE-20524EDE9E74}"/>
              </a:ext>
            </a:extLst>
          </p:cNvPr>
          <p:cNvSpPr txBox="1"/>
          <p:nvPr userDrawn="1"/>
        </p:nvSpPr>
        <p:spPr>
          <a:xfrm>
            <a:off x="11510555" y="6340366"/>
            <a:ext cx="498782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pPr algn="ctr"/>
              <a:t>‹N°›</a:t>
            </a:fld>
            <a:endParaRPr lang="id-ID" sz="1400" dirty="0">
              <a:solidFill>
                <a:prstClr val="white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60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1800" y="323850"/>
            <a:ext cx="11328400" cy="755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7407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59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3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34746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8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1800" y="323850"/>
            <a:ext cx="11328400" cy="755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noProof="0"/>
              <a:t>Modifiez le style du titre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77086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3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109428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36576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60960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85344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77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013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79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16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89" y="1692238"/>
            <a:ext cx="4030217" cy="397796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6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68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31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70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4" y="1821007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749091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2454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43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0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2196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0140" y="1982694"/>
            <a:ext cx="2421971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90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75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374749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13616" y="6260123"/>
            <a:ext cx="5863065" cy="468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95983928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022200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286760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488915" y="303535"/>
            <a:ext cx="54206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‹N°›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13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41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325563"/>
            <a:ext cx="105156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107950" y="6408738"/>
            <a:ext cx="1100138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929" tIns="48843" rIns="93929" bIns="48843" anchor="b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7220" algn="l"/>
                <a:tab pos="936097" algn="l"/>
                <a:tab pos="1404973" algn="l"/>
                <a:tab pos="1873849" algn="l"/>
                <a:tab pos="2342725" algn="l"/>
                <a:tab pos="2811603" algn="l"/>
                <a:tab pos="3280479" algn="l"/>
                <a:tab pos="3749355" algn="l"/>
                <a:tab pos="4218231" algn="l"/>
                <a:tab pos="4687108" algn="l"/>
                <a:tab pos="5155985" algn="l"/>
                <a:tab pos="5624862" algn="l"/>
                <a:tab pos="6093737" algn="l"/>
                <a:tab pos="6562614" algn="l"/>
                <a:tab pos="7031490" algn="l"/>
                <a:tab pos="7500368" algn="l"/>
                <a:tab pos="7969243" algn="l"/>
                <a:tab pos="8438120" algn="l"/>
                <a:tab pos="8906996" algn="l"/>
                <a:tab pos="9375873" algn="l"/>
              </a:tabLst>
              <a:defRPr/>
            </a:pPr>
            <a:fld id="{E2EC2DAA-8E7A-46C7-9C80-885FCE44B61C}" type="slidenum"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67220" algn="l"/>
                  <a:tab pos="936097" algn="l"/>
                  <a:tab pos="1404973" algn="l"/>
                  <a:tab pos="1873849" algn="l"/>
                  <a:tab pos="2342725" algn="l"/>
                  <a:tab pos="2811603" algn="l"/>
                  <a:tab pos="3280479" algn="l"/>
                  <a:tab pos="3749355" algn="l"/>
                  <a:tab pos="4218231" algn="l"/>
                  <a:tab pos="4687108" algn="l"/>
                  <a:tab pos="5155985" algn="l"/>
                  <a:tab pos="5624862" algn="l"/>
                  <a:tab pos="6093737" algn="l"/>
                  <a:tab pos="6562614" algn="l"/>
                  <a:tab pos="7031490" algn="l"/>
                  <a:tab pos="7500368" algn="l"/>
                  <a:tab pos="7969243" algn="l"/>
                  <a:tab pos="8438120" algn="l"/>
                  <a:tab pos="8906996" algn="l"/>
                  <a:tab pos="9375873" algn="l"/>
                </a:tabLst>
                <a:defRPr/>
              </a:pPr>
              <a:t>‹N°›</a:t>
            </a:fld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358775" algn="l" rtl="0" eaLnBrk="0" fontAlgn="base" hangingPunct="0">
        <a:spcBef>
          <a:spcPts val="300"/>
        </a:spcBef>
        <a:spcAft>
          <a:spcPct val="0"/>
        </a:spcAft>
        <a:buClr>
          <a:srgbClr val="C00000"/>
        </a:buClr>
        <a:buFont typeface="Wingdings" pitchFamily="2" charset="2"/>
        <a:buChar char="v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spcBef>
          <a:spcPts val="3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Font typeface="Wingdings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10555" y="303535"/>
            <a:ext cx="498782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‹N°›</a:t>
            </a:fld>
            <a:endParaRPr lang="id-ID" sz="14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7" r:id="rId41"/>
    <p:sldLayoutId id="2147483733" r:id="rId42"/>
    <p:sldLayoutId id="2147483734" r:id="rId43"/>
    <p:sldLayoutId id="2147483735" r:id="rId4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7F48E-BD42-4ECA-98CC-4B1F13F4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22921A-3976-4D5C-951E-335208584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0774E2-96F8-4DBB-82FA-F0DBA8BC9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624C-89B8-4381-9BBC-500C9F0910D6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E714C-4932-46DF-8B73-11A64665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1CD8D-BB2E-43B3-82A7-5E1D7E74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9C04-B70C-4FAF-A063-194E198E3B8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3DA07D6-D525-42B8-A0F8-15628B2F521B}"/>
              </a:ext>
            </a:extLst>
          </p:cNvPr>
          <p:cNvSpPr txBox="1"/>
          <p:nvPr userDrawn="1"/>
        </p:nvSpPr>
        <p:spPr>
          <a:xfrm>
            <a:off x="11510555" y="6340366"/>
            <a:ext cx="498782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smtClean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pPr algn="ctr"/>
              <a:t>‹N°›</a:t>
            </a:fld>
            <a:endParaRPr lang="id-ID" sz="1400" dirty="0">
              <a:solidFill>
                <a:prstClr val="white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9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kLOe7nnQ7mnMsiuijBy_h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b="7643"/>
          <a:stretch>
            <a:fillRect/>
          </a:stretch>
        </p:blipFill>
        <p:spPr/>
      </p:pic>
      <p:sp>
        <p:nvSpPr>
          <p:cNvPr id="55" name="AutoShape 30"/>
          <p:cNvSpPr>
            <a:spLocks/>
          </p:cNvSpPr>
          <p:nvPr/>
        </p:nvSpPr>
        <p:spPr bwMode="auto">
          <a:xfrm>
            <a:off x="1588" y="0"/>
            <a:ext cx="12188825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2">
              <a:alpha val="74000"/>
            </a:schemeClr>
          </a:solidFill>
          <a:ln>
            <a:noFill/>
          </a:ln>
          <a:effectLst/>
          <a:extLst/>
        </p:spPr>
        <p:txBody>
          <a:bodyPr lIns="22860" tIns="22860" rIns="22860" bIns="228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Lato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72490" y="3709214"/>
            <a:ext cx="870155" cy="42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7" name="Freeform 158"/>
          <p:cNvSpPr>
            <a:spLocks noChangeArrowheads="1"/>
          </p:cNvSpPr>
          <p:nvPr/>
        </p:nvSpPr>
        <p:spPr bwMode="auto">
          <a:xfrm>
            <a:off x="5624936" y="1856796"/>
            <a:ext cx="945304" cy="864963"/>
          </a:xfrm>
          <a:custGeom>
            <a:avLst/>
            <a:gdLst>
              <a:gd name="T0" fmla="*/ 515 w 649"/>
              <a:gd name="T1" fmla="*/ 74 h 590"/>
              <a:gd name="T2" fmla="*/ 515 w 649"/>
              <a:gd name="T3" fmla="*/ 74 h 590"/>
              <a:gd name="T4" fmla="*/ 442 w 649"/>
              <a:gd name="T5" fmla="*/ 0 h 590"/>
              <a:gd name="T6" fmla="*/ 206 w 649"/>
              <a:gd name="T7" fmla="*/ 0 h 590"/>
              <a:gd name="T8" fmla="*/ 133 w 649"/>
              <a:gd name="T9" fmla="*/ 74 h 590"/>
              <a:gd name="T10" fmla="*/ 15 w 649"/>
              <a:gd name="T11" fmla="*/ 162 h 590"/>
              <a:gd name="T12" fmla="*/ 133 w 649"/>
              <a:gd name="T13" fmla="*/ 280 h 590"/>
              <a:gd name="T14" fmla="*/ 147 w 649"/>
              <a:gd name="T15" fmla="*/ 280 h 590"/>
              <a:gd name="T16" fmla="*/ 309 w 649"/>
              <a:gd name="T17" fmla="*/ 427 h 590"/>
              <a:gd name="T18" fmla="*/ 309 w 649"/>
              <a:gd name="T19" fmla="*/ 545 h 590"/>
              <a:gd name="T20" fmla="*/ 250 w 649"/>
              <a:gd name="T21" fmla="*/ 545 h 590"/>
              <a:gd name="T22" fmla="*/ 221 w 649"/>
              <a:gd name="T23" fmla="*/ 574 h 590"/>
              <a:gd name="T24" fmla="*/ 250 w 649"/>
              <a:gd name="T25" fmla="*/ 589 h 590"/>
              <a:gd name="T26" fmla="*/ 397 w 649"/>
              <a:gd name="T27" fmla="*/ 589 h 590"/>
              <a:gd name="T28" fmla="*/ 427 w 649"/>
              <a:gd name="T29" fmla="*/ 574 h 590"/>
              <a:gd name="T30" fmla="*/ 397 w 649"/>
              <a:gd name="T31" fmla="*/ 545 h 590"/>
              <a:gd name="T32" fmla="*/ 339 w 649"/>
              <a:gd name="T33" fmla="*/ 545 h 590"/>
              <a:gd name="T34" fmla="*/ 339 w 649"/>
              <a:gd name="T35" fmla="*/ 427 h 590"/>
              <a:gd name="T36" fmla="*/ 501 w 649"/>
              <a:gd name="T37" fmla="*/ 280 h 590"/>
              <a:gd name="T38" fmla="*/ 515 w 649"/>
              <a:gd name="T39" fmla="*/ 280 h 590"/>
              <a:gd name="T40" fmla="*/ 633 w 649"/>
              <a:gd name="T41" fmla="*/ 162 h 590"/>
              <a:gd name="T42" fmla="*/ 515 w 649"/>
              <a:gd name="T43" fmla="*/ 74 h 590"/>
              <a:gd name="T44" fmla="*/ 133 w 649"/>
              <a:gd name="T45" fmla="*/ 236 h 590"/>
              <a:gd name="T46" fmla="*/ 133 w 649"/>
              <a:gd name="T47" fmla="*/ 236 h 590"/>
              <a:gd name="T48" fmla="*/ 44 w 649"/>
              <a:gd name="T49" fmla="*/ 162 h 590"/>
              <a:gd name="T50" fmla="*/ 133 w 649"/>
              <a:gd name="T51" fmla="*/ 118 h 590"/>
              <a:gd name="T52" fmla="*/ 133 w 649"/>
              <a:gd name="T53" fmla="*/ 236 h 590"/>
              <a:gd name="T54" fmla="*/ 486 w 649"/>
              <a:gd name="T55" fmla="*/ 191 h 590"/>
              <a:gd name="T56" fmla="*/ 486 w 649"/>
              <a:gd name="T57" fmla="*/ 191 h 590"/>
              <a:gd name="T58" fmla="*/ 324 w 649"/>
              <a:gd name="T59" fmla="*/ 398 h 590"/>
              <a:gd name="T60" fmla="*/ 162 w 649"/>
              <a:gd name="T61" fmla="*/ 191 h 590"/>
              <a:gd name="T62" fmla="*/ 162 w 649"/>
              <a:gd name="T63" fmla="*/ 74 h 590"/>
              <a:gd name="T64" fmla="*/ 206 w 649"/>
              <a:gd name="T65" fmla="*/ 44 h 590"/>
              <a:gd name="T66" fmla="*/ 442 w 649"/>
              <a:gd name="T67" fmla="*/ 44 h 590"/>
              <a:gd name="T68" fmla="*/ 486 w 649"/>
              <a:gd name="T69" fmla="*/ 74 h 590"/>
              <a:gd name="T70" fmla="*/ 486 w 649"/>
              <a:gd name="T71" fmla="*/ 191 h 590"/>
              <a:gd name="T72" fmla="*/ 515 w 649"/>
              <a:gd name="T73" fmla="*/ 236 h 590"/>
              <a:gd name="T74" fmla="*/ 515 w 649"/>
              <a:gd name="T75" fmla="*/ 236 h 590"/>
              <a:gd name="T76" fmla="*/ 515 w 649"/>
              <a:gd name="T77" fmla="*/ 118 h 590"/>
              <a:gd name="T78" fmla="*/ 604 w 649"/>
              <a:gd name="T79" fmla="*/ 162 h 590"/>
              <a:gd name="T80" fmla="*/ 515 w 649"/>
              <a:gd name="T81" fmla="*/ 23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D874A73-CC88-4F85-82CE-D97BD98E9EE4}"/>
              </a:ext>
            </a:extLst>
          </p:cNvPr>
          <p:cNvSpPr txBox="1"/>
          <p:nvPr/>
        </p:nvSpPr>
        <p:spPr>
          <a:xfrm>
            <a:off x="0" y="441767"/>
            <a:ext cx="121920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Roboto Regular" charset="0"/>
              </a:rPr>
              <a:t>  Open People Factory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8631C4E6-0D0D-461C-A73E-D39105CD50DB}"/>
              </a:ext>
            </a:extLst>
          </p:cNvPr>
          <p:cNvSpPr txBox="1"/>
          <p:nvPr/>
        </p:nvSpPr>
        <p:spPr>
          <a:xfrm>
            <a:off x="0" y="3980361"/>
            <a:ext cx="12192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Roboto Regular"/>
              </a:rPr>
              <a:t>PARTIE III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6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Roboto Regular"/>
              </a:rPr>
              <a:t>Data Intelligence &amp; Ontologies 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E55B3A1-1ADF-49C6-BD38-276134B5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4306" y="5714174"/>
            <a:ext cx="820738" cy="605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1F5D9D28-0387-4B5A-8C55-5909D4E51C05}"/>
              </a:ext>
            </a:extLst>
          </p:cNvPr>
          <p:cNvSpPr txBox="1"/>
          <p:nvPr/>
        </p:nvSpPr>
        <p:spPr>
          <a:xfrm>
            <a:off x="8964" y="1132049"/>
            <a:ext cx="121920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Roboto Regular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9B26">
                    <a:lumMod val="40000"/>
                    <a:lumOff val="60000"/>
                  </a:srgbClr>
                </a:solidFill>
                <a:effectLst/>
                <a:uLnTx/>
                <a:uFillTx/>
                <a:latin typeface="Lato Regular"/>
                <a:ea typeface="+mn-ea"/>
                <a:cs typeface="Roboto Regular" charset="0"/>
              </a:rPr>
              <a:t>Approche Digital Ready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29B26">
                  <a:lumMod val="40000"/>
                  <a:lumOff val="60000"/>
                </a:srgbClr>
              </a:solidFill>
              <a:effectLst/>
              <a:uLnTx/>
              <a:uFillTx/>
              <a:latin typeface="Lato Regular"/>
              <a:ea typeface="+mn-ea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>
            <a:extLst>
              <a:ext uri="{FF2B5EF4-FFF2-40B4-BE49-F238E27FC236}">
                <a16:creationId xmlns:a16="http://schemas.microsoft.com/office/drawing/2014/main" id="{8017E2A3-DDE5-4B14-BF4E-0CD4E4CA2884}"/>
              </a:ext>
            </a:extLst>
          </p:cNvPr>
          <p:cNvGrpSpPr/>
          <p:nvPr/>
        </p:nvGrpSpPr>
        <p:grpSpPr>
          <a:xfrm>
            <a:off x="80682" y="241509"/>
            <a:ext cx="12111318" cy="1039544"/>
            <a:chOff x="-23762" y="483017"/>
            <a:chExt cx="24384000" cy="2079087"/>
          </a:xfrm>
        </p:grpSpPr>
        <p:sp>
          <p:nvSpPr>
            <p:cNvPr id="4" name="TextBox 44">
              <a:extLst>
                <a:ext uri="{FF2B5EF4-FFF2-40B4-BE49-F238E27FC236}">
                  <a16:creationId xmlns:a16="http://schemas.microsoft.com/office/drawing/2014/main" id="{17B6630F-F03A-4404-AC8A-EECF402B4063}"/>
                </a:ext>
              </a:extLst>
            </p:cNvPr>
            <p:cNvSpPr txBox="1"/>
            <p:nvPr/>
          </p:nvSpPr>
          <p:spPr>
            <a:xfrm>
              <a:off x="-23762" y="483017"/>
              <a:ext cx="24384000" cy="120031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fr-FR" sz="3600" b="1" dirty="0">
                  <a:latin typeface="Lato Regular"/>
                  <a:cs typeface="Lato Regular"/>
                </a:rPr>
                <a:t>Exemples de cas d’usages </a:t>
              </a:r>
              <a:endParaRPr lang="id-ID" sz="3600" b="1" dirty="0">
                <a:latin typeface="Lato Regular"/>
                <a:cs typeface="Lato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539CB3-C5C5-4E75-A08F-58F297989467}"/>
                </a:ext>
              </a:extLst>
            </p:cNvPr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7CC387E4-4548-4D13-9582-BD8F04F3EE5E}"/>
                </a:ext>
              </a:extLst>
            </p:cNvPr>
            <p:cNvSpPr txBox="1">
              <a:spLocks/>
            </p:cNvSpPr>
            <p:nvPr/>
          </p:nvSpPr>
          <p:spPr>
            <a:xfrm>
              <a:off x="5607479" y="1490371"/>
              <a:ext cx="13338100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b="1" dirty="0">
                  <a:solidFill>
                    <a:schemeClr val="tx1"/>
                  </a:solidFill>
                  <a:latin typeface="Copperplate Gothic Bold" panose="020E0705020206020404" pitchFamily="34" charset="0"/>
                  <a:cs typeface="Arial" panose="020B0604020202020204" pitchFamily="34" charset="0"/>
                </a:rPr>
                <a:t>Valoriser vos données dans le contexte de vos métiers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5326E4E4-067C-45C2-9EE2-F9AB5F8A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18" y="1434356"/>
            <a:ext cx="984311" cy="9054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C7A31E-6827-430E-9003-15E62165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080" y="1452285"/>
            <a:ext cx="1009698" cy="8826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8B43AED-41B4-4F45-9A37-1BFEB0C8F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269" y="1452285"/>
            <a:ext cx="1097838" cy="912159"/>
          </a:xfrm>
          <a:prstGeom prst="rect">
            <a:avLst/>
          </a:prstGeom>
        </p:spPr>
      </p:pic>
      <p:sp>
        <p:nvSpPr>
          <p:cNvPr id="12" name="TextBox 34">
            <a:extLst>
              <a:ext uri="{FF2B5EF4-FFF2-40B4-BE49-F238E27FC236}">
                <a16:creationId xmlns:a16="http://schemas.microsoft.com/office/drawing/2014/main" id="{88E0A3D2-7279-4230-88B6-0AE7D4C436B6}"/>
              </a:ext>
            </a:extLst>
          </p:cNvPr>
          <p:cNvSpPr txBox="1"/>
          <p:nvPr/>
        </p:nvSpPr>
        <p:spPr>
          <a:xfrm>
            <a:off x="1192351" y="1520490"/>
            <a:ext cx="2976238" cy="90279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>
              <a:lnSpc>
                <a:spcPts val="2200"/>
              </a:lnSpc>
            </a:pPr>
            <a:r>
              <a:rPr lang="fr-FR" sz="2000" b="1" dirty="0">
                <a:solidFill>
                  <a:srgbClr val="445469"/>
                </a:solidFill>
                <a:latin typeface="+mn-lt"/>
                <a:cs typeface="Lato Regular"/>
              </a:rPr>
              <a:t>Référentiel réglementaire</a:t>
            </a:r>
          </a:p>
          <a:p>
            <a:pPr algn="ctr" defTabSz="914217"/>
            <a:r>
              <a:rPr lang="fr-FR" sz="1600" b="1" dirty="0">
                <a:solidFill>
                  <a:schemeClr val="accent4"/>
                </a:solidFill>
                <a:latin typeface="+mn-lt"/>
                <a:cs typeface="Lato Regular"/>
              </a:rPr>
              <a:t>GDPR, Mifid II, KYC </a:t>
            </a:r>
            <a:endParaRPr lang="id-ID" sz="1600" b="1" dirty="0">
              <a:solidFill>
                <a:schemeClr val="accent4"/>
              </a:solidFill>
              <a:latin typeface="+mn-lt"/>
              <a:cs typeface="Lato Regular"/>
            </a:endParaRP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6AAD905C-578E-4DA4-9860-05AD5B96F63F}"/>
              </a:ext>
            </a:extLst>
          </p:cNvPr>
          <p:cNvSpPr txBox="1"/>
          <p:nvPr/>
        </p:nvSpPr>
        <p:spPr>
          <a:xfrm>
            <a:off x="4921624" y="1529456"/>
            <a:ext cx="3119717" cy="89253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/>
            <a:r>
              <a:rPr lang="fr-FR" sz="2000" b="1" dirty="0">
                <a:solidFill>
                  <a:srgbClr val="445469"/>
                </a:solidFill>
                <a:latin typeface="+mn-lt"/>
                <a:cs typeface="Lato Regular"/>
              </a:rPr>
              <a:t>Référentiel client</a:t>
            </a:r>
          </a:p>
          <a:p>
            <a:pPr algn="ctr" defTabSz="914217"/>
            <a:r>
              <a:rPr lang="fr-FR" sz="1600" b="1" dirty="0">
                <a:solidFill>
                  <a:schemeClr val="accent4"/>
                </a:solidFill>
                <a:latin typeface="+mn-lt"/>
                <a:cs typeface="Lato Regular"/>
              </a:rPr>
              <a:t>Master Data Management</a:t>
            </a:r>
          </a:p>
          <a:p>
            <a:pPr algn="ctr" defTabSz="914217"/>
            <a:r>
              <a:rPr lang="fr-FR" sz="1600" b="1" dirty="0">
                <a:solidFill>
                  <a:schemeClr val="accent4"/>
                </a:solidFill>
                <a:latin typeface="+mn-lt"/>
                <a:cs typeface="Lato Regular"/>
              </a:rPr>
              <a:t>Client 360 </a:t>
            </a:r>
            <a:endParaRPr lang="id-ID" sz="1600" b="1" dirty="0">
              <a:solidFill>
                <a:schemeClr val="accent4"/>
              </a:solidFill>
              <a:latin typeface="+mn-lt"/>
              <a:cs typeface="Lato Regular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C1FD16DF-395A-4556-B873-EBB15E12A521}"/>
              </a:ext>
            </a:extLst>
          </p:cNvPr>
          <p:cNvSpPr txBox="1"/>
          <p:nvPr/>
        </p:nvSpPr>
        <p:spPr>
          <a:xfrm>
            <a:off x="8893028" y="1565317"/>
            <a:ext cx="3191395" cy="62066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>
              <a:lnSpc>
                <a:spcPts val="2200"/>
              </a:lnSpc>
            </a:pPr>
            <a:r>
              <a:rPr lang="fr-FR" sz="2000" b="1" dirty="0">
                <a:solidFill>
                  <a:srgbClr val="445469"/>
                </a:solidFill>
                <a:latin typeface="+mn-lt"/>
                <a:cs typeface="Lato Regular"/>
              </a:rPr>
              <a:t>Référentiel de contenu</a:t>
            </a:r>
          </a:p>
          <a:p>
            <a:pPr algn="ctr" defTabSz="914217"/>
            <a:r>
              <a:rPr lang="fr-FR" sz="1600" b="1" dirty="0">
                <a:solidFill>
                  <a:schemeClr val="accent4"/>
                </a:solidFill>
                <a:latin typeface="+mn-lt"/>
                <a:cs typeface="Lato Regular"/>
              </a:rPr>
              <a:t>ECM, GED, DAM </a:t>
            </a:r>
            <a:endParaRPr lang="id-ID" sz="1600" b="1" dirty="0">
              <a:solidFill>
                <a:schemeClr val="accent4"/>
              </a:solidFill>
              <a:latin typeface="+mn-lt"/>
              <a:cs typeface="Lato Regular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CDD369BD-3563-4462-ABFA-1B2EDBE503E1}"/>
              </a:ext>
            </a:extLst>
          </p:cNvPr>
          <p:cNvSpPr txBox="1"/>
          <p:nvPr/>
        </p:nvSpPr>
        <p:spPr>
          <a:xfrm>
            <a:off x="448275" y="2542464"/>
            <a:ext cx="6221464" cy="37444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defTabSz="914217">
              <a:lnSpc>
                <a:spcPts val="2200"/>
              </a:lnSpc>
            </a:pPr>
            <a:r>
              <a:rPr lang="fr-FR" sz="2000" b="1" dirty="0">
                <a:solidFill>
                  <a:srgbClr val="445469"/>
                </a:solidFill>
                <a:latin typeface="+mn-lt"/>
                <a:cs typeface="Lato Regular"/>
              </a:rPr>
              <a:t>Référentiel de contenus digitaux </a:t>
            </a:r>
            <a:r>
              <a:rPr lang="fr-FR" sz="1400" b="1" dirty="0">
                <a:solidFill>
                  <a:srgbClr val="445469"/>
                </a:solidFill>
                <a:latin typeface="+mn-lt"/>
                <a:cs typeface="Lato Regular"/>
              </a:rPr>
              <a:t>ECM/EDM, CMS,DAM</a:t>
            </a:r>
            <a:endParaRPr lang="fr-FR" sz="2000" b="1" dirty="0">
              <a:solidFill>
                <a:srgbClr val="445469"/>
              </a:solidFill>
              <a:latin typeface="+mn-lt"/>
              <a:cs typeface="Lato Regular"/>
            </a:endParaRPr>
          </a:p>
        </p:txBody>
      </p:sp>
      <p:sp>
        <p:nvSpPr>
          <p:cNvPr id="17" name="TextBox 58">
            <a:extLst>
              <a:ext uri="{FF2B5EF4-FFF2-40B4-BE49-F238E27FC236}">
                <a16:creationId xmlns:a16="http://schemas.microsoft.com/office/drawing/2014/main" id="{9E07151A-9343-490A-B518-957C5E722A01}"/>
              </a:ext>
            </a:extLst>
          </p:cNvPr>
          <p:cNvSpPr txBox="1"/>
          <p:nvPr/>
        </p:nvSpPr>
        <p:spPr>
          <a:xfrm>
            <a:off x="897440" y="3624224"/>
            <a:ext cx="3563055" cy="64631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Valoriser / Lier contenus digitaux </a:t>
            </a:r>
          </a:p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et données opérationnelles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19" name="TextBox 58">
            <a:extLst>
              <a:ext uri="{FF2B5EF4-FFF2-40B4-BE49-F238E27FC236}">
                <a16:creationId xmlns:a16="http://schemas.microsoft.com/office/drawing/2014/main" id="{9D2EE0CC-0676-40E5-A592-42BF9F30AC1E}"/>
              </a:ext>
            </a:extLst>
          </p:cNvPr>
          <p:cNvSpPr txBox="1"/>
          <p:nvPr/>
        </p:nvSpPr>
        <p:spPr>
          <a:xfrm>
            <a:off x="897440" y="4305543"/>
            <a:ext cx="2861196" cy="64631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Trouver plus rapidement </a:t>
            </a:r>
          </a:p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et facilement l’information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21" name="TextBox 58">
            <a:extLst>
              <a:ext uri="{FF2B5EF4-FFF2-40B4-BE49-F238E27FC236}">
                <a16:creationId xmlns:a16="http://schemas.microsoft.com/office/drawing/2014/main" id="{BFF3E63C-0AD1-4FD1-8C6C-488FBE4E8F5B}"/>
              </a:ext>
            </a:extLst>
          </p:cNvPr>
          <p:cNvSpPr txBox="1"/>
          <p:nvPr/>
        </p:nvSpPr>
        <p:spPr>
          <a:xfrm>
            <a:off x="897440" y="4986862"/>
            <a:ext cx="4381612" cy="64631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Rationnaliser et optimiser les coûts </a:t>
            </a:r>
          </a:p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sur des volumes toujours plus importants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24" name="TextBox 58">
            <a:extLst>
              <a:ext uri="{FF2B5EF4-FFF2-40B4-BE49-F238E27FC236}">
                <a16:creationId xmlns:a16="http://schemas.microsoft.com/office/drawing/2014/main" id="{FC017823-D20A-48B6-A255-E10B28791F0D}"/>
              </a:ext>
            </a:extLst>
          </p:cNvPr>
          <p:cNvSpPr txBox="1"/>
          <p:nvPr/>
        </p:nvSpPr>
        <p:spPr>
          <a:xfrm>
            <a:off x="879510" y="3070963"/>
            <a:ext cx="1359631" cy="400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sz="2000" dirty="0">
                <a:solidFill>
                  <a:srgbClr val="445469"/>
                </a:solidFill>
                <a:latin typeface="+mj-lt"/>
                <a:cs typeface="Lato Regular"/>
              </a:rPr>
              <a:t>Les enjeux</a:t>
            </a:r>
            <a:endParaRPr lang="id-ID" sz="2000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33" name="Freeform 222">
            <a:extLst>
              <a:ext uri="{FF2B5EF4-FFF2-40B4-BE49-F238E27FC236}">
                <a16:creationId xmlns:a16="http://schemas.microsoft.com/office/drawing/2014/main" id="{CEE267D2-C5BB-4DBE-85ED-4CEAF38FF874}"/>
              </a:ext>
            </a:extLst>
          </p:cNvPr>
          <p:cNvSpPr>
            <a:spLocks noEditPoints="1"/>
          </p:cNvSpPr>
          <p:nvPr/>
        </p:nvSpPr>
        <p:spPr bwMode="auto">
          <a:xfrm>
            <a:off x="6060149" y="3545235"/>
            <a:ext cx="277212" cy="237870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4" name="TextBox 58">
            <a:extLst>
              <a:ext uri="{FF2B5EF4-FFF2-40B4-BE49-F238E27FC236}">
                <a16:creationId xmlns:a16="http://schemas.microsoft.com/office/drawing/2014/main" id="{6850A373-34C4-4B93-AFD5-0ACBE5F391DD}"/>
              </a:ext>
            </a:extLst>
          </p:cNvPr>
          <p:cNvSpPr txBox="1"/>
          <p:nvPr/>
        </p:nvSpPr>
        <p:spPr>
          <a:xfrm>
            <a:off x="6356948" y="3492304"/>
            <a:ext cx="4929518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Recherche plein texte instantanée, suggestions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35" name="Freeform 222">
            <a:extLst>
              <a:ext uri="{FF2B5EF4-FFF2-40B4-BE49-F238E27FC236}">
                <a16:creationId xmlns:a16="http://schemas.microsoft.com/office/drawing/2014/main" id="{9E45ADB5-3761-43DE-8F77-F7DBF38D9686}"/>
              </a:ext>
            </a:extLst>
          </p:cNvPr>
          <p:cNvSpPr>
            <a:spLocks noEditPoints="1"/>
          </p:cNvSpPr>
          <p:nvPr/>
        </p:nvSpPr>
        <p:spPr bwMode="auto">
          <a:xfrm>
            <a:off x="6060149" y="3917570"/>
            <a:ext cx="277904" cy="228882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6" name="TextBox 58">
            <a:extLst>
              <a:ext uri="{FF2B5EF4-FFF2-40B4-BE49-F238E27FC236}">
                <a16:creationId xmlns:a16="http://schemas.microsoft.com/office/drawing/2014/main" id="{2B3B803B-6A86-4399-9C15-2B0293760B7C}"/>
              </a:ext>
            </a:extLst>
          </p:cNvPr>
          <p:cNvSpPr txBox="1"/>
          <p:nvPr/>
        </p:nvSpPr>
        <p:spPr>
          <a:xfrm>
            <a:off x="6356948" y="3841924"/>
            <a:ext cx="5128483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Rapprochements des documents et des données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37" name="Freeform 222">
            <a:extLst>
              <a:ext uri="{FF2B5EF4-FFF2-40B4-BE49-F238E27FC236}">
                <a16:creationId xmlns:a16="http://schemas.microsoft.com/office/drawing/2014/main" id="{5A9C11FE-3734-4EB4-88F8-271E0D694FD3}"/>
              </a:ext>
            </a:extLst>
          </p:cNvPr>
          <p:cNvSpPr>
            <a:spLocks noEditPoints="1"/>
          </p:cNvSpPr>
          <p:nvPr/>
        </p:nvSpPr>
        <p:spPr bwMode="auto">
          <a:xfrm>
            <a:off x="6060149" y="4280335"/>
            <a:ext cx="295142" cy="228904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8" name="TextBox 58">
            <a:extLst>
              <a:ext uri="{FF2B5EF4-FFF2-40B4-BE49-F238E27FC236}">
                <a16:creationId xmlns:a16="http://schemas.microsoft.com/office/drawing/2014/main" id="{0BB693AD-0AA3-4EB3-8B7C-089EC3FF4DF0}"/>
              </a:ext>
            </a:extLst>
          </p:cNvPr>
          <p:cNvSpPr txBox="1"/>
          <p:nvPr/>
        </p:nvSpPr>
        <p:spPr>
          <a:xfrm>
            <a:off x="6356948" y="4227404"/>
            <a:ext cx="3310485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Plans de classements multiples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39" name="Freeform 222">
            <a:extLst>
              <a:ext uri="{FF2B5EF4-FFF2-40B4-BE49-F238E27FC236}">
                <a16:creationId xmlns:a16="http://schemas.microsoft.com/office/drawing/2014/main" id="{384D15AF-FC8A-45AE-B350-57E70DA0C4C0}"/>
              </a:ext>
            </a:extLst>
          </p:cNvPr>
          <p:cNvSpPr>
            <a:spLocks noEditPoints="1"/>
          </p:cNvSpPr>
          <p:nvPr/>
        </p:nvSpPr>
        <p:spPr bwMode="auto">
          <a:xfrm>
            <a:off x="6060149" y="4692710"/>
            <a:ext cx="268248" cy="237868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TextBox 58">
            <a:extLst>
              <a:ext uri="{FF2B5EF4-FFF2-40B4-BE49-F238E27FC236}">
                <a16:creationId xmlns:a16="http://schemas.microsoft.com/office/drawing/2014/main" id="{60D789CE-EAC1-4209-8F5A-2706B2CDCEB4}"/>
              </a:ext>
            </a:extLst>
          </p:cNvPr>
          <p:cNvSpPr txBox="1"/>
          <p:nvPr/>
        </p:nvSpPr>
        <p:spPr>
          <a:xfrm>
            <a:off x="6356948" y="4639779"/>
            <a:ext cx="5044934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Refactorisation des informations et valorisations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41" name="TextBox 58">
            <a:extLst>
              <a:ext uri="{FF2B5EF4-FFF2-40B4-BE49-F238E27FC236}">
                <a16:creationId xmlns:a16="http://schemas.microsoft.com/office/drawing/2014/main" id="{1F7D0D5D-2470-48ED-9453-B3D4C1595EB1}"/>
              </a:ext>
            </a:extLst>
          </p:cNvPr>
          <p:cNvSpPr txBox="1"/>
          <p:nvPr/>
        </p:nvSpPr>
        <p:spPr>
          <a:xfrm>
            <a:off x="6330051" y="3017168"/>
            <a:ext cx="1526151" cy="400091"/>
          </a:xfrm>
          <a:prstGeom prst="rect">
            <a:avLst/>
          </a:prstGeom>
          <a:solidFill>
            <a:srgbClr val="00B050"/>
          </a:solidFill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sz="2000" dirty="0">
                <a:solidFill>
                  <a:schemeClr val="bg1"/>
                </a:solidFill>
                <a:latin typeface="+mj-lt"/>
                <a:cs typeface="Lato Regular"/>
              </a:rPr>
              <a:t>La réponses</a:t>
            </a:r>
            <a:endParaRPr lang="id-ID" sz="2000" dirty="0">
              <a:solidFill>
                <a:schemeClr val="bg1"/>
              </a:solidFill>
              <a:latin typeface="+mj-lt"/>
              <a:cs typeface="Lato Regular"/>
            </a:endParaRPr>
          </a:p>
        </p:txBody>
      </p:sp>
      <p:sp>
        <p:nvSpPr>
          <p:cNvPr id="43" name="Freeform 222">
            <a:extLst>
              <a:ext uri="{FF2B5EF4-FFF2-40B4-BE49-F238E27FC236}">
                <a16:creationId xmlns:a16="http://schemas.microsoft.com/office/drawing/2014/main" id="{A3CB408B-3B71-428B-B795-9F11E6F0BDD7}"/>
              </a:ext>
            </a:extLst>
          </p:cNvPr>
          <p:cNvSpPr>
            <a:spLocks noEditPoints="1"/>
          </p:cNvSpPr>
          <p:nvPr/>
        </p:nvSpPr>
        <p:spPr bwMode="auto">
          <a:xfrm>
            <a:off x="6060149" y="5078189"/>
            <a:ext cx="268248" cy="237868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TextBox 58">
            <a:extLst>
              <a:ext uri="{FF2B5EF4-FFF2-40B4-BE49-F238E27FC236}">
                <a16:creationId xmlns:a16="http://schemas.microsoft.com/office/drawing/2014/main" id="{57F9DEED-5D37-4DA1-9EFE-E1E5EDDBCA41}"/>
              </a:ext>
            </a:extLst>
          </p:cNvPr>
          <p:cNvSpPr txBox="1"/>
          <p:nvPr/>
        </p:nvSpPr>
        <p:spPr>
          <a:xfrm>
            <a:off x="6356948" y="5025258"/>
            <a:ext cx="4998640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Distribution personnalisée et recommandations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45" name="Freeform 222">
            <a:extLst>
              <a:ext uri="{FF2B5EF4-FFF2-40B4-BE49-F238E27FC236}">
                <a16:creationId xmlns:a16="http://schemas.microsoft.com/office/drawing/2014/main" id="{C1A7638C-2A2D-4066-8616-6208D68AB911}"/>
              </a:ext>
            </a:extLst>
          </p:cNvPr>
          <p:cNvSpPr>
            <a:spLocks noEditPoints="1"/>
          </p:cNvSpPr>
          <p:nvPr/>
        </p:nvSpPr>
        <p:spPr bwMode="auto">
          <a:xfrm>
            <a:off x="6060149" y="5463668"/>
            <a:ext cx="268248" cy="237868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6" name="TextBox 58">
            <a:extLst>
              <a:ext uri="{FF2B5EF4-FFF2-40B4-BE49-F238E27FC236}">
                <a16:creationId xmlns:a16="http://schemas.microsoft.com/office/drawing/2014/main" id="{56342781-392F-4ED9-BC2A-6174AD3618F1}"/>
              </a:ext>
            </a:extLst>
          </p:cNvPr>
          <p:cNvSpPr txBox="1"/>
          <p:nvPr/>
        </p:nvSpPr>
        <p:spPr>
          <a:xfrm>
            <a:off x="6356948" y="5410737"/>
            <a:ext cx="3729895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Sécurité et traçabilité des contenus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47" name="Freeform 222">
            <a:extLst>
              <a:ext uri="{FF2B5EF4-FFF2-40B4-BE49-F238E27FC236}">
                <a16:creationId xmlns:a16="http://schemas.microsoft.com/office/drawing/2014/main" id="{5704A3DD-F002-4B46-87B3-71B52EA554D9}"/>
              </a:ext>
            </a:extLst>
          </p:cNvPr>
          <p:cNvSpPr>
            <a:spLocks noEditPoints="1"/>
          </p:cNvSpPr>
          <p:nvPr/>
        </p:nvSpPr>
        <p:spPr bwMode="auto">
          <a:xfrm>
            <a:off x="6060149" y="5885002"/>
            <a:ext cx="268248" cy="237868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8" name="TextBox 58">
            <a:extLst>
              <a:ext uri="{FF2B5EF4-FFF2-40B4-BE49-F238E27FC236}">
                <a16:creationId xmlns:a16="http://schemas.microsoft.com/office/drawing/2014/main" id="{D0779C2F-1148-45A3-896C-E1017005B702}"/>
              </a:ext>
            </a:extLst>
          </p:cNvPr>
          <p:cNvSpPr txBox="1"/>
          <p:nvPr/>
        </p:nvSpPr>
        <p:spPr>
          <a:xfrm>
            <a:off x="6374876" y="5832071"/>
            <a:ext cx="5421576" cy="64631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Une seule solution remplace GED, Serveur applicatif</a:t>
            </a:r>
          </a:p>
          <a:p>
            <a:pPr defTabSz="914217"/>
            <a:r>
              <a:rPr lang="fr-FR" dirty="0">
                <a:solidFill>
                  <a:srgbClr val="445469"/>
                </a:solidFill>
                <a:latin typeface="+mj-lt"/>
                <a:cs typeface="Lato Regular"/>
              </a:rPr>
              <a:t>et base de données</a:t>
            </a:r>
            <a:endParaRPr lang="id-ID" dirty="0">
              <a:solidFill>
                <a:srgbClr val="445469"/>
              </a:solidFill>
              <a:latin typeface="+mj-lt"/>
              <a:cs typeface="Lato Regular"/>
            </a:endParaRPr>
          </a:p>
        </p:txBody>
      </p:sp>
      <p:sp>
        <p:nvSpPr>
          <p:cNvPr id="52" name="Oval 118">
            <a:extLst>
              <a:ext uri="{FF2B5EF4-FFF2-40B4-BE49-F238E27FC236}">
                <a16:creationId xmlns:a16="http://schemas.microsoft.com/office/drawing/2014/main" id="{9D9FA038-6221-4D91-84FD-DBBE415B7BED}"/>
              </a:ext>
            </a:extLst>
          </p:cNvPr>
          <p:cNvSpPr>
            <a:spLocks noChangeAspect="1"/>
          </p:cNvSpPr>
          <p:nvPr/>
        </p:nvSpPr>
        <p:spPr>
          <a:xfrm>
            <a:off x="367553" y="3699869"/>
            <a:ext cx="519953" cy="4213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0" bIns="64008"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Roboto Regular" charset="0"/>
            </a:endParaRPr>
          </a:p>
        </p:txBody>
      </p:sp>
      <p:sp>
        <p:nvSpPr>
          <p:cNvPr id="56" name="Oval 118">
            <a:extLst>
              <a:ext uri="{FF2B5EF4-FFF2-40B4-BE49-F238E27FC236}">
                <a16:creationId xmlns:a16="http://schemas.microsoft.com/office/drawing/2014/main" id="{A18E46EC-9F26-4C21-9417-9C08B0871530}"/>
              </a:ext>
            </a:extLst>
          </p:cNvPr>
          <p:cNvSpPr>
            <a:spLocks noChangeAspect="1"/>
          </p:cNvSpPr>
          <p:nvPr/>
        </p:nvSpPr>
        <p:spPr>
          <a:xfrm>
            <a:off x="367553" y="4344113"/>
            <a:ext cx="519953" cy="4213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0" bIns="64008"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Roboto Regular" charset="0"/>
            </a:endParaRPr>
          </a:p>
        </p:txBody>
      </p:sp>
      <p:sp>
        <p:nvSpPr>
          <p:cNvPr id="57" name="Freeform 278">
            <a:extLst>
              <a:ext uri="{FF2B5EF4-FFF2-40B4-BE49-F238E27FC236}">
                <a16:creationId xmlns:a16="http://schemas.microsoft.com/office/drawing/2014/main" id="{E2957BDE-7F45-46E7-AB7E-11E8395A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61" y="4397902"/>
            <a:ext cx="368397" cy="277906"/>
          </a:xfrm>
          <a:custGeom>
            <a:avLst/>
            <a:gdLst>
              <a:gd name="T0" fmla="*/ 356 w 493"/>
              <a:gd name="T1" fmla="*/ 211 h 573"/>
              <a:gd name="T2" fmla="*/ 356 w 493"/>
              <a:gd name="T3" fmla="*/ 211 h 573"/>
              <a:gd name="T4" fmla="*/ 400 w 493"/>
              <a:gd name="T5" fmla="*/ 18 h 573"/>
              <a:gd name="T6" fmla="*/ 259 w 493"/>
              <a:gd name="T7" fmla="*/ 158 h 573"/>
              <a:gd name="T8" fmla="*/ 123 w 493"/>
              <a:gd name="T9" fmla="*/ 277 h 573"/>
              <a:gd name="T10" fmla="*/ 123 w 493"/>
              <a:gd name="T11" fmla="*/ 489 h 573"/>
              <a:gd name="T12" fmla="*/ 387 w 493"/>
              <a:gd name="T13" fmla="*/ 572 h 573"/>
              <a:gd name="T14" fmla="*/ 492 w 493"/>
              <a:gd name="T15" fmla="*/ 264 h 573"/>
              <a:gd name="T16" fmla="*/ 356 w 493"/>
              <a:gd name="T17" fmla="*/ 211 h 573"/>
              <a:gd name="T18" fmla="*/ 92 w 493"/>
              <a:gd name="T19" fmla="*/ 216 h 573"/>
              <a:gd name="T20" fmla="*/ 92 w 493"/>
              <a:gd name="T21" fmla="*/ 216 h 573"/>
              <a:gd name="T22" fmla="*/ 0 w 493"/>
              <a:gd name="T23" fmla="*/ 313 h 573"/>
              <a:gd name="T24" fmla="*/ 0 w 493"/>
              <a:gd name="T25" fmla="*/ 462 h 573"/>
              <a:gd name="T26" fmla="*/ 92 w 493"/>
              <a:gd name="T27" fmla="*/ 555 h 573"/>
              <a:gd name="T28" fmla="*/ 61 w 493"/>
              <a:gd name="T29" fmla="*/ 484 h 573"/>
              <a:gd name="T30" fmla="*/ 61 w 493"/>
              <a:gd name="T31" fmla="*/ 286 h 573"/>
              <a:gd name="T32" fmla="*/ 92 w 493"/>
              <a:gd name="T33" fmla="*/ 21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573">
                <a:moveTo>
                  <a:pt x="356" y="211"/>
                </a:moveTo>
                <a:lnTo>
                  <a:pt x="356" y="211"/>
                </a:lnTo>
                <a:cubicBezTo>
                  <a:pt x="356" y="203"/>
                  <a:pt x="466" y="101"/>
                  <a:pt x="400" y="18"/>
                </a:cubicBezTo>
                <a:cubicBezTo>
                  <a:pt x="387" y="0"/>
                  <a:pt x="334" y="110"/>
                  <a:pt x="259" y="158"/>
                </a:cubicBezTo>
                <a:cubicBezTo>
                  <a:pt x="220" y="189"/>
                  <a:pt x="123" y="246"/>
                  <a:pt x="123" y="277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528"/>
                  <a:pt x="272" y="572"/>
                  <a:pt x="387" y="572"/>
                </a:cubicBezTo>
                <a:cubicBezTo>
                  <a:pt x="431" y="572"/>
                  <a:pt x="492" y="308"/>
                  <a:pt x="492" y="264"/>
                </a:cubicBezTo>
                <a:cubicBezTo>
                  <a:pt x="492" y="220"/>
                  <a:pt x="360" y="225"/>
                  <a:pt x="356" y="211"/>
                </a:cubicBezTo>
                <a:close/>
                <a:moveTo>
                  <a:pt x="92" y="216"/>
                </a:moveTo>
                <a:lnTo>
                  <a:pt x="92" y="216"/>
                </a:lnTo>
                <a:cubicBezTo>
                  <a:pt x="70" y="216"/>
                  <a:pt x="0" y="229"/>
                  <a:pt x="0" y="313"/>
                </a:cubicBezTo>
                <a:cubicBezTo>
                  <a:pt x="0" y="462"/>
                  <a:pt x="0" y="462"/>
                  <a:pt x="0" y="462"/>
                </a:cubicBezTo>
                <a:cubicBezTo>
                  <a:pt x="0" y="546"/>
                  <a:pt x="70" y="555"/>
                  <a:pt x="92" y="555"/>
                </a:cubicBezTo>
                <a:cubicBezTo>
                  <a:pt x="110" y="555"/>
                  <a:pt x="61" y="537"/>
                  <a:pt x="61" y="484"/>
                </a:cubicBezTo>
                <a:cubicBezTo>
                  <a:pt x="61" y="286"/>
                  <a:pt x="61" y="286"/>
                  <a:pt x="61" y="286"/>
                </a:cubicBezTo>
                <a:cubicBezTo>
                  <a:pt x="61" y="233"/>
                  <a:pt x="110" y="216"/>
                  <a:pt x="92" y="21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9" name="Oval 118">
            <a:extLst>
              <a:ext uri="{FF2B5EF4-FFF2-40B4-BE49-F238E27FC236}">
                <a16:creationId xmlns:a16="http://schemas.microsoft.com/office/drawing/2014/main" id="{AB27132D-8A36-4839-B11F-EA51F669D255}"/>
              </a:ext>
            </a:extLst>
          </p:cNvPr>
          <p:cNvSpPr>
            <a:spLocks noChangeAspect="1"/>
          </p:cNvSpPr>
          <p:nvPr/>
        </p:nvSpPr>
        <p:spPr>
          <a:xfrm>
            <a:off x="367553" y="5042147"/>
            <a:ext cx="519953" cy="4213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0" bIns="64008"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Roboto Regular" charset="0"/>
            </a:endParaRPr>
          </a:p>
        </p:txBody>
      </p:sp>
      <p:sp>
        <p:nvSpPr>
          <p:cNvPr id="60" name="Freeform 278">
            <a:extLst>
              <a:ext uri="{FF2B5EF4-FFF2-40B4-BE49-F238E27FC236}">
                <a16:creationId xmlns:a16="http://schemas.microsoft.com/office/drawing/2014/main" id="{6726E518-3B51-4B6D-9126-45DC2E6B0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61" y="5095936"/>
            <a:ext cx="368397" cy="277906"/>
          </a:xfrm>
          <a:custGeom>
            <a:avLst/>
            <a:gdLst>
              <a:gd name="T0" fmla="*/ 356 w 493"/>
              <a:gd name="T1" fmla="*/ 211 h 573"/>
              <a:gd name="T2" fmla="*/ 356 w 493"/>
              <a:gd name="T3" fmla="*/ 211 h 573"/>
              <a:gd name="T4" fmla="*/ 400 w 493"/>
              <a:gd name="T5" fmla="*/ 18 h 573"/>
              <a:gd name="T6" fmla="*/ 259 w 493"/>
              <a:gd name="T7" fmla="*/ 158 h 573"/>
              <a:gd name="T8" fmla="*/ 123 w 493"/>
              <a:gd name="T9" fmla="*/ 277 h 573"/>
              <a:gd name="T10" fmla="*/ 123 w 493"/>
              <a:gd name="T11" fmla="*/ 489 h 573"/>
              <a:gd name="T12" fmla="*/ 387 w 493"/>
              <a:gd name="T13" fmla="*/ 572 h 573"/>
              <a:gd name="T14" fmla="*/ 492 w 493"/>
              <a:gd name="T15" fmla="*/ 264 h 573"/>
              <a:gd name="T16" fmla="*/ 356 w 493"/>
              <a:gd name="T17" fmla="*/ 211 h 573"/>
              <a:gd name="T18" fmla="*/ 92 w 493"/>
              <a:gd name="T19" fmla="*/ 216 h 573"/>
              <a:gd name="T20" fmla="*/ 92 w 493"/>
              <a:gd name="T21" fmla="*/ 216 h 573"/>
              <a:gd name="T22" fmla="*/ 0 w 493"/>
              <a:gd name="T23" fmla="*/ 313 h 573"/>
              <a:gd name="T24" fmla="*/ 0 w 493"/>
              <a:gd name="T25" fmla="*/ 462 h 573"/>
              <a:gd name="T26" fmla="*/ 92 w 493"/>
              <a:gd name="T27" fmla="*/ 555 h 573"/>
              <a:gd name="T28" fmla="*/ 61 w 493"/>
              <a:gd name="T29" fmla="*/ 484 h 573"/>
              <a:gd name="T30" fmla="*/ 61 w 493"/>
              <a:gd name="T31" fmla="*/ 286 h 573"/>
              <a:gd name="T32" fmla="*/ 92 w 493"/>
              <a:gd name="T33" fmla="*/ 21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573">
                <a:moveTo>
                  <a:pt x="356" y="211"/>
                </a:moveTo>
                <a:lnTo>
                  <a:pt x="356" y="211"/>
                </a:lnTo>
                <a:cubicBezTo>
                  <a:pt x="356" y="203"/>
                  <a:pt x="466" y="101"/>
                  <a:pt x="400" y="18"/>
                </a:cubicBezTo>
                <a:cubicBezTo>
                  <a:pt x="387" y="0"/>
                  <a:pt x="334" y="110"/>
                  <a:pt x="259" y="158"/>
                </a:cubicBezTo>
                <a:cubicBezTo>
                  <a:pt x="220" y="189"/>
                  <a:pt x="123" y="246"/>
                  <a:pt x="123" y="277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528"/>
                  <a:pt x="272" y="572"/>
                  <a:pt x="387" y="572"/>
                </a:cubicBezTo>
                <a:cubicBezTo>
                  <a:pt x="431" y="572"/>
                  <a:pt x="492" y="308"/>
                  <a:pt x="492" y="264"/>
                </a:cubicBezTo>
                <a:cubicBezTo>
                  <a:pt x="492" y="220"/>
                  <a:pt x="360" y="225"/>
                  <a:pt x="356" y="211"/>
                </a:cubicBezTo>
                <a:close/>
                <a:moveTo>
                  <a:pt x="92" y="216"/>
                </a:moveTo>
                <a:lnTo>
                  <a:pt x="92" y="216"/>
                </a:lnTo>
                <a:cubicBezTo>
                  <a:pt x="70" y="216"/>
                  <a:pt x="0" y="229"/>
                  <a:pt x="0" y="313"/>
                </a:cubicBezTo>
                <a:cubicBezTo>
                  <a:pt x="0" y="462"/>
                  <a:pt x="0" y="462"/>
                  <a:pt x="0" y="462"/>
                </a:cubicBezTo>
                <a:cubicBezTo>
                  <a:pt x="0" y="546"/>
                  <a:pt x="70" y="555"/>
                  <a:pt x="92" y="555"/>
                </a:cubicBezTo>
                <a:cubicBezTo>
                  <a:pt x="110" y="555"/>
                  <a:pt x="61" y="537"/>
                  <a:pt x="61" y="484"/>
                </a:cubicBezTo>
                <a:cubicBezTo>
                  <a:pt x="61" y="286"/>
                  <a:pt x="61" y="286"/>
                  <a:pt x="61" y="286"/>
                </a:cubicBezTo>
                <a:cubicBezTo>
                  <a:pt x="61" y="233"/>
                  <a:pt x="110" y="216"/>
                  <a:pt x="92" y="21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" name="Freeform 278">
            <a:extLst>
              <a:ext uri="{FF2B5EF4-FFF2-40B4-BE49-F238E27FC236}">
                <a16:creationId xmlns:a16="http://schemas.microsoft.com/office/drawing/2014/main" id="{A1E50B46-CE40-4E65-992C-729225A9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61" y="3753658"/>
            <a:ext cx="368397" cy="277906"/>
          </a:xfrm>
          <a:custGeom>
            <a:avLst/>
            <a:gdLst>
              <a:gd name="T0" fmla="*/ 356 w 493"/>
              <a:gd name="T1" fmla="*/ 211 h 573"/>
              <a:gd name="T2" fmla="*/ 356 w 493"/>
              <a:gd name="T3" fmla="*/ 211 h 573"/>
              <a:gd name="T4" fmla="*/ 400 w 493"/>
              <a:gd name="T5" fmla="*/ 18 h 573"/>
              <a:gd name="T6" fmla="*/ 259 w 493"/>
              <a:gd name="T7" fmla="*/ 158 h 573"/>
              <a:gd name="T8" fmla="*/ 123 w 493"/>
              <a:gd name="T9" fmla="*/ 277 h 573"/>
              <a:gd name="T10" fmla="*/ 123 w 493"/>
              <a:gd name="T11" fmla="*/ 489 h 573"/>
              <a:gd name="T12" fmla="*/ 387 w 493"/>
              <a:gd name="T13" fmla="*/ 572 h 573"/>
              <a:gd name="T14" fmla="*/ 492 w 493"/>
              <a:gd name="T15" fmla="*/ 264 h 573"/>
              <a:gd name="T16" fmla="*/ 356 w 493"/>
              <a:gd name="T17" fmla="*/ 211 h 573"/>
              <a:gd name="T18" fmla="*/ 92 w 493"/>
              <a:gd name="T19" fmla="*/ 216 h 573"/>
              <a:gd name="T20" fmla="*/ 92 w 493"/>
              <a:gd name="T21" fmla="*/ 216 h 573"/>
              <a:gd name="T22" fmla="*/ 0 w 493"/>
              <a:gd name="T23" fmla="*/ 313 h 573"/>
              <a:gd name="T24" fmla="*/ 0 w 493"/>
              <a:gd name="T25" fmla="*/ 462 h 573"/>
              <a:gd name="T26" fmla="*/ 92 w 493"/>
              <a:gd name="T27" fmla="*/ 555 h 573"/>
              <a:gd name="T28" fmla="*/ 61 w 493"/>
              <a:gd name="T29" fmla="*/ 484 h 573"/>
              <a:gd name="T30" fmla="*/ 61 w 493"/>
              <a:gd name="T31" fmla="*/ 286 h 573"/>
              <a:gd name="T32" fmla="*/ 92 w 493"/>
              <a:gd name="T33" fmla="*/ 21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573">
                <a:moveTo>
                  <a:pt x="356" y="211"/>
                </a:moveTo>
                <a:lnTo>
                  <a:pt x="356" y="211"/>
                </a:lnTo>
                <a:cubicBezTo>
                  <a:pt x="356" y="203"/>
                  <a:pt x="466" y="101"/>
                  <a:pt x="400" y="18"/>
                </a:cubicBezTo>
                <a:cubicBezTo>
                  <a:pt x="387" y="0"/>
                  <a:pt x="334" y="110"/>
                  <a:pt x="259" y="158"/>
                </a:cubicBezTo>
                <a:cubicBezTo>
                  <a:pt x="220" y="189"/>
                  <a:pt x="123" y="246"/>
                  <a:pt x="123" y="277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528"/>
                  <a:pt x="272" y="572"/>
                  <a:pt x="387" y="572"/>
                </a:cubicBezTo>
                <a:cubicBezTo>
                  <a:pt x="431" y="572"/>
                  <a:pt x="492" y="308"/>
                  <a:pt x="492" y="264"/>
                </a:cubicBezTo>
                <a:cubicBezTo>
                  <a:pt x="492" y="220"/>
                  <a:pt x="360" y="225"/>
                  <a:pt x="356" y="211"/>
                </a:cubicBezTo>
                <a:close/>
                <a:moveTo>
                  <a:pt x="92" y="216"/>
                </a:moveTo>
                <a:lnTo>
                  <a:pt x="92" y="216"/>
                </a:lnTo>
                <a:cubicBezTo>
                  <a:pt x="70" y="216"/>
                  <a:pt x="0" y="229"/>
                  <a:pt x="0" y="313"/>
                </a:cubicBezTo>
                <a:cubicBezTo>
                  <a:pt x="0" y="462"/>
                  <a:pt x="0" y="462"/>
                  <a:pt x="0" y="462"/>
                </a:cubicBezTo>
                <a:cubicBezTo>
                  <a:pt x="0" y="546"/>
                  <a:pt x="70" y="555"/>
                  <a:pt x="92" y="555"/>
                </a:cubicBezTo>
                <a:cubicBezTo>
                  <a:pt x="110" y="555"/>
                  <a:pt x="61" y="537"/>
                  <a:pt x="61" y="484"/>
                </a:cubicBezTo>
                <a:cubicBezTo>
                  <a:pt x="61" y="286"/>
                  <a:pt x="61" y="286"/>
                  <a:pt x="61" y="286"/>
                </a:cubicBezTo>
                <a:cubicBezTo>
                  <a:pt x="61" y="233"/>
                  <a:pt x="110" y="216"/>
                  <a:pt x="92" y="21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0" cap="none" spc="0" normalizeH="0" baseline="0" noProof="0">
              <a:ln>
                <a:noFill/>
              </a:ln>
              <a:solidFill>
                <a:srgbClr val="91969B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56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6060274" y="1673754"/>
            <a:ext cx="821816" cy="7399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ts val="2200"/>
              </a:lnSpc>
            </a:pPr>
            <a:endParaRPr lang="fr-FR" sz="1050">
              <a:latin typeface="Lato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097475" y="2956721"/>
            <a:ext cx="739737" cy="7239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ts val="2200"/>
              </a:lnSpc>
            </a:pPr>
            <a:endParaRPr lang="fr-FR" sz="1050">
              <a:latin typeface="Lato"/>
              <a:cs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142352" y="4169422"/>
            <a:ext cx="739737" cy="739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ts val="2200"/>
              </a:lnSpc>
            </a:pPr>
            <a:endParaRPr lang="fr-FR" sz="1050">
              <a:latin typeface="Lato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160282" y="5295891"/>
            <a:ext cx="739737" cy="739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ts val="2200"/>
              </a:lnSpc>
            </a:pPr>
            <a:endParaRPr lang="fr-FR" sz="1050">
              <a:latin typeface="Lato"/>
              <a:cs typeface="Arial" panose="020B0604020202020204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7104583" y="1540254"/>
            <a:ext cx="5087417" cy="1467746"/>
            <a:chOff x="6217423" y="2311057"/>
            <a:chExt cx="4340122" cy="1467746"/>
          </a:xfrm>
        </p:grpSpPr>
        <p:sp>
          <p:nvSpPr>
            <p:cNvPr id="119" name="TextBox 118"/>
            <p:cNvSpPr txBox="1"/>
            <p:nvPr/>
          </p:nvSpPr>
          <p:spPr>
            <a:xfrm>
              <a:off x="6217425" y="2311057"/>
              <a:ext cx="1262684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FR" sz="2400" b="1" dirty="0">
                  <a:latin typeface="Lato"/>
                  <a:cs typeface="Arial" panose="020B0604020202020204" pitchFamily="34" charset="0"/>
                </a:rPr>
                <a:t>Décision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217423" y="2576230"/>
              <a:ext cx="4340122" cy="12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Intégration de données disparates dans une perspective 360 °les pour rendre consommables en temps réel à la prise de décision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153735" y="2854101"/>
            <a:ext cx="4881907" cy="897104"/>
            <a:chOff x="6217424" y="3333319"/>
            <a:chExt cx="4754103" cy="897104"/>
          </a:xfrm>
        </p:grpSpPr>
        <p:sp>
          <p:nvSpPr>
            <p:cNvPr id="122" name="TextBox 121"/>
            <p:cNvSpPr txBox="1"/>
            <p:nvPr/>
          </p:nvSpPr>
          <p:spPr>
            <a:xfrm>
              <a:off x="6217426" y="3333319"/>
              <a:ext cx="2197007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FR" sz="2400" b="1" dirty="0">
                  <a:latin typeface="Lato"/>
                  <a:cs typeface="Arial" panose="020B0604020202020204" pitchFamily="34" charset="0"/>
                </a:rPr>
                <a:t>Simplification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7424" y="3592107"/>
              <a:ext cx="4754103" cy="63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Remplacement des processus lourds (API, ETL, MDM, DWH, ..) et du shadows IT et désilotage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153735" y="4028432"/>
            <a:ext cx="4850006" cy="1455590"/>
            <a:chOff x="6217425" y="4297735"/>
            <a:chExt cx="3617748" cy="1455590"/>
          </a:xfrm>
        </p:grpSpPr>
        <p:sp>
          <p:nvSpPr>
            <p:cNvPr id="125" name="TextBox 124"/>
            <p:cNvSpPr txBox="1"/>
            <p:nvPr/>
          </p:nvSpPr>
          <p:spPr>
            <a:xfrm>
              <a:off x="6217426" y="4297735"/>
              <a:ext cx="1118213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FR" sz="2400" b="1" dirty="0">
                  <a:latin typeface="Lato"/>
                  <a:cs typeface="Arial" panose="020B0604020202020204" pitchFamily="34" charset="0"/>
                </a:rPr>
                <a:t>Relience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17425" y="4556523"/>
              <a:ext cx="3617748" cy="1196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Capacité à absorber en continu de nouvelles relations, changements (acquisitions, fusions) et innovations sans impact sur l’existant</a:t>
              </a:r>
            </a:p>
            <a:p>
              <a:pPr>
                <a:lnSpc>
                  <a:spcPts val="2200"/>
                </a:lnSpc>
              </a:pPr>
              <a:endParaRPr lang="fr-FR" sz="1600" dirty="0">
                <a:latin typeface="Lato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153735" y="5226430"/>
            <a:ext cx="4740758" cy="915034"/>
            <a:chOff x="6217424" y="5262151"/>
            <a:chExt cx="4616649" cy="915034"/>
          </a:xfrm>
        </p:grpSpPr>
        <p:sp>
          <p:nvSpPr>
            <p:cNvPr id="128" name="TextBox 127"/>
            <p:cNvSpPr txBox="1"/>
            <p:nvPr/>
          </p:nvSpPr>
          <p:spPr>
            <a:xfrm>
              <a:off x="6217426" y="5262151"/>
              <a:ext cx="3111331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FR" sz="2400" b="1" dirty="0">
                  <a:latin typeface="Lato"/>
                  <a:cs typeface="Arial" panose="020B0604020202020204" pitchFamily="34" charset="0"/>
                </a:rPr>
                <a:t>Confidentialité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217424" y="5538869"/>
              <a:ext cx="4616649" cy="63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Permet de contrôler l’accès à l’information</a:t>
              </a:r>
            </a:p>
            <a:p>
              <a:pPr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Répond aux exigences RGPD</a:t>
              </a: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5074018" y="1664050"/>
            <a:ext cx="821816" cy="739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ts val="2200"/>
              </a:lnSpc>
            </a:pPr>
            <a:endParaRPr lang="fr-FR" sz="1050" dirty="0">
              <a:latin typeface="Lato"/>
              <a:cs typeface="Arial" panose="020B0604020202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156096" y="2920122"/>
            <a:ext cx="739737" cy="739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ts val="2200"/>
              </a:lnSpc>
            </a:pPr>
            <a:endParaRPr lang="fr-FR" sz="1050">
              <a:latin typeface="Lato"/>
              <a:cs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156096" y="4159718"/>
            <a:ext cx="739737" cy="7399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ts val="2200"/>
              </a:lnSpc>
            </a:pPr>
            <a:endParaRPr lang="fr-FR" sz="1050">
              <a:latin typeface="Lato"/>
              <a:cs typeface="Arial" panose="020B0604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156096" y="5286187"/>
            <a:ext cx="739737" cy="739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lnSpc>
                <a:spcPts val="2200"/>
              </a:lnSpc>
            </a:pPr>
            <a:endParaRPr lang="fr-FR" sz="1050">
              <a:latin typeface="Lato"/>
              <a:cs typeface="Arial" panose="020B0604020202020204" pitchFamily="34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63522" y="1592939"/>
            <a:ext cx="4652045" cy="1168944"/>
            <a:chOff x="6217425" y="2316186"/>
            <a:chExt cx="4058835" cy="1168944"/>
          </a:xfrm>
        </p:grpSpPr>
        <p:sp>
          <p:nvSpPr>
            <p:cNvPr id="155" name="TextBox 154"/>
            <p:cNvSpPr txBox="1"/>
            <p:nvPr/>
          </p:nvSpPr>
          <p:spPr>
            <a:xfrm>
              <a:off x="7400031" y="2316186"/>
              <a:ext cx="2757693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fr-FR" sz="2400" b="1" dirty="0">
                  <a:latin typeface="Lato"/>
                  <a:cs typeface="Arial" panose="020B0604020202020204" pitchFamily="34" charset="0"/>
                </a:rPr>
                <a:t>Valorisation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217425" y="2564685"/>
              <a:ext cx="4058835" cy="920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Les relations contextualisées ont une valeur unique qu’il convient d’exploiter pour passer à l’action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95835" y="2847539"/>
            <a:ext cx="4516868" cy="1168944"/>
            <a:chOff x="5519359" y="2316186"/>
            <a:chExt cx="4756902" cy="1168944"/>
          </a:xfrm>
        </p:grpSpPr>
        <p:sp>
          <p:nvSpPr>
            <p:cNvPr id="170" name="TextBox 169"/>
            <p:cNvSpPr txBox="1"/>
            <p:nvPr/>
          </p:nvSpPr>
          <p:spPr>
            <a:xfrm>
              <a:off x="7403049" y="2316186"/>
              <a:ext cx="2754675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fr-FR" sz="2400" b="1" dirty="0">
                  <a:latin typeface="Lato"/>
                  <a:cs typeface="Arial" panose="020B0604020202020204" pitchFamily="34" charset="0"/>
                </a:rPr>
                <a:t>Intégration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9359" y="2564685"/>
              <a:ext cx="4756902" cy="920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Les notions sémantiques apparaissent comme une solution d’interopérabilité qui facilite l’intégration et la communication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955729" y="4084640"/>
            <a:ext cx="3854025" cy="886815"/>
            <a:chOff x="6217425" y="2316186"/>
            <a:chExt cx="4058835" cy="886815"/>
          </a:xfrm>
        </p:grpSpPr>
        <p:sp>
          <p:nvSpPr>
            <p:cNvPr id="173" name="TextBox 172"/>
            <p:cNvSpPr txBox="1"/>
            <p:nvPr/>
          </p:nvSpPr>
          <p:spPr>
            <a:xfrm>
              <a:off x="7260282" y="2316186"/>
              <a:ext cx="2897442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fr-FR" sz="2400" b="1" dirty="0">
                  <a:latin typeface="Lato"/>
                  <a:cs typeface="Arial" panose="020B0604020202020204" pitchFamily="34" charset="0"/>
                </a:rPr>
                <a:t>Réutilisation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217425" y="2564685"/>
              <a:ext cx="4058835" cy="638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Applicable directement sans remise en cause de l’existant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95836" y="5164812"/>
            <a:ext cx="4511054" cy="1442107"/>
            <a:chOff x="6217425" y="2289291"/>
            <a:chExt cx="4058835" cy="1442107"/>
          </a:xfrm>
        </p:grpSpPr>
        <p:sp>
          <p:nvSpPr>
            <p:cNvPr id="176" name="TextBox 175"/>
            <p:cNvSpPr txBox="1"/>
            <p:nvPr/>
          </p:nvSpPr>
          <p:spPr>
            <a:xfrm>
              <a:off x="7263299" y="2289291"/>
              <a:ext cx="2894425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fr-FR" sz="2400" b="1" dirty="0">
                  <a:latin typeface="Lato"/>
                  <a:cs typeface="Arial" panose="020B0604020202020204" pitchFamily="34" charset="0"/>
                </a:rPr>
                <a:t>Visualisation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217425" y="2528825"/>
              <a:ext cx="4058835" cy="12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A la croisée de la technique, des sciences cognitives et des besoins métiers</a:t>
              </a:r>
            </a:p>
            <a:p>
              <a:pPr algn="r">
                <a:lnSpc>
                  <a:spcPts val="2200"/>
                </a:lnSpc>
              </a:pPr>
              <a:r>
                <a:rPr lang="fr-FR" dirty="0">
                  <a:latin typeface="Lato"/>
                  <a:cs typeface="Arial" panose="020B0604020202020204" pitchFamily="34" charset="0"/>
                </a:rPr>
                <a:t>Présentation graphique qui facilite le passage du sens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82" y="241509"/>
            <a:ext cx="12111318" cy="1039544"/>
            <a:chOff x="-23762" y="483017"/>
            <a:chExt cx="24384000" cy="2079087"/>
          </a:xfrm>
        </p:grpSpPr>
        <p:sp>
          <p:nvSpPr>
            <p:cNvPr id="45" name="TextBox 44"/>
            <p:cNvSpPr txBox="1"/>
            <p:nvPr/>
          </p:nvSpPr>
          <p:spPr>
            <a:xfrm>
              <a:off x="-23762" y="483017"/>
              <a:ext cx="24384000" cy="120031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fr-FR" sz="3600" b="1" dirty="0">
                  <a:latin typeface="Lato Regular"/>
                  <a:cs typeface="Lato Regular"/>
                </a:rPr>
                <a:t>Apports et bénéfices </a:t>
              </a:r>
              <a:endParaRPr lang="id-ID" sz="3600" b="1" dirty="0">
                <a:latin typeface="Lato Regular"/>
                <a:cs typeface="Lato Regular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47" name="Subtitle 2"/>
            <p:cNvSpPr txBox="1">
              <a:spLocks/>
            </p:cNvSpPr>
            <p:nvPr/>
          </p:nvSpPr>
          <p:spPr>
            <a:xfrm>
              <a:off x="5607479" y="1455535"/>
              <a:ext cx="13338100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800" dirty="0">
                  <a:solidFill>
                    <a:schemeClr val="tx1"/>
                  </a:solidFill>
                  <a:latin typeface="Copperplate Gothic Bold" panose="020E0705020206020404" pitchFamily="34" charset="0"/>
                  <a:cs typeface="Arial" panose="020B0604020202020204" pitchFamily="34" charset="0"/>
                </a:rPr>
                <a:t>Une approche intégrée</a:t>
              </a:r>
            </a:p>
          </p:txBody>
        </p:sp>
      </p:grpSp>
      <p:sp>
        <p:nvSpPr>
          <p:cNvPr id="5" name="AutoShape 2" descr="RÃ©sultat de recherche d'images pour &quot;icon digital platform&quot;">
            <a:extLst>
              <a:ext uri="{FF2B5EF4-FFF2-40B4-BE49-F238E27FC236}">
                <a16:creationId xmlns:a16="http://schemas.microsoft.com/office/drawing/2014/main" id="{D9FCDE60-6332-4A1D-AC2E-571273C8F3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5075" y="36118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200"/>
              </a:lnSpc>
            </a:pPr>
            <a:endParaRPr lang="fr-FR" sz="2400">
              <a:latin typeface="Lato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3BA642-AC7B-4103-9B3C-C92E4CF2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1381" y="1701346"/>
            <a:ext cx="856509" cy="708211"/>
          </a:xfrm>
          <a:prstGeom prst="rect">
            <a:avLst/>
          </a:prstGeom>
        </p:spPr>
      </p:pic>
      <p:sp>
        <p:nvSpPr>
          <p:cNvPr id="8" name="AutoShape 4" descr="RÃ©sultat de recherche d'images pour &quot;icon digital interconnection&quot;">
            <a:extLst>
              <a:ext uri="{FF2B5EF4-FFF2-40B4-BE49-F238E27FC236}">
                <a16:creationId xmlns:a16="http://schemas.microsoft.com/office/drawing/2014/main" id="{1A40A5AB-EBA6-449F-AEB3-5EF7CB5343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7475" y="3694755"/>
            <a:ext cx="537882" cy="5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200"/>
              </a:lnSpc>
            </a:pPr>
            <a:endParaRPr lang="fr-FR" sz="2400">
              <a:latin typeface="Lato"/>
            </a:endParaRPr>
          </a:p>
        </p:txBody>
      </p:sp>
      <p:pic>
        <p:nvPicPr>
          <p:cNvPr id="4102" name="Picture 6" descr="Image associÃ©e">
            <a:extLst>
              <a:ext uri="{FF2B5EF4-FFF2-40B4-BE49-F238E27FC236}">
                <a16:creationId xmlns:a16="http://schemas.microsoft.com/office/drawing/2014/main" id="{82280606-8FBB-4E26-83D7-045363DB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0" y="1674452"/>
            <a:ext cx="926225" cy="762000"/>
          </a:xfrm>
          <a:prstGeom prst="rect">
            <a:avLst/>
          </a:prstGeom>
          <a:solidFill>
            <a:srgbClr val="8BB4E1"/>
          </a:solidFill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50B73E-7706-4202-90B6-F45103160B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5146" y="2918623"/>
            <a:ext cx="744069" cy="7530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71F4D3-A125-4B01-BAE6-3CAD6705642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5403" y="2918624"/>
            <a:ext cx="744071" cy="761999"/>
          </a:xfrm>
          <a:prstGeom prst="rect">
            <a:avLst/>
          </a:prstGeom>
        </p:spPr>
      </p:pic>
      <p:pic>
        <p:nvPicPr>
          <p:cNvPr id="4104" name="Picture 8" descr="RÃ©sultat de recherche d'images pour &quot;icon ecosystem&quot;">
            <a:extLst>
              <a:ext uri="{FF2B5EF4-FFF2-40B4-BE49-F238E27FC236}">
                <a16:creationId xmlns:a16="http://schemas.microsoft.com/office/drawing/2014/main" id="{73699FAA-27C0-4CC9-9343-5B203F5D4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81" y="4158257"/>
            <a:ext cx="753035" cy="721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8DD853-E376-48CA-A1C7-EB4A7B68E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157" y="4238939"/>
            <a:ext cx="645460" cy="6185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8FD54F6-6B71-4272-8FFF-620A5A40CBB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9348" y="5290756"/>
            <a:ext cx="739868" cy="77096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B3F9821-059D-4282-BEFE-D52979EFF4E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64431" y="5308685"/>
            <a:ext cx="775728" cy="7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20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 animBg="1"/>
      <p:bldP spid="116" grpId="0" animBg="1"/>
      <p:bldP spid="117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00914" y="4966227"/>
            <a:ext cx="1115880" cy="1273208"/>
            <a:chOff x="4383262" y="10071602"/>
            <a:chExt cx="2231759" cy="1967348"/>
          </a:xfrm>
          <a:solidFill>
            <a:schemeClr val="accent4"/>
          </a:solidFill>
        </p:grpSpPr>
        <p:sp>
          <p:nvSpPr>
            <p:cNvPr id="56" name="Rounded Rectangle 55"/>
            <p:cNvSpPr/>
            <p:nvPr/>
          </p:nvSpPr>
          <p:spPr>
            <a:xfrm>
              <a:off x="4383262" y="10071602"/>
              <a:ext cx="2079403" cy="1967348"/>
            </a:xfrm>
            <a:prstGeom prst="roundRect">
              <a:avLst>
                <a:gd name="adj" fmla="val 19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3200" dirty="0">
                <a:latin typeface="Roboto Regular"/>
                <a:cs typeface="Roboto Regular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2700000">
              <a:off x="6033207" y="10764404"/>
              <a:ext cx="581890" cy="5817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210940" y="2574271"/>
            <a:ext cx="1073892" cy="98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cs typeface="Roboto Regular"/>
              </a:rPr>
              <a:t>02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9877" y="2592203"/>
            <a:ext cx="1115880" cy="983674"/>
            <a:chOff x="4383262" y="5915238"/>
            <a:chExt cx="2231759" cy="1967348"/>
          </a:xfrm>
          <a:solidFill>
            <a:schemeClr val="accent2"/>
          </a:solidFill>
        </p:grpSpPr>
        <p:sp>
          <p:nvSpPr>
            <p:cNvPr id="41" name="Rounded Rectangle 40"/>
            <p:cNvSpPr/>
            <p:nvPr/>
          </p:nvSpPr>
          <p:spPr>
            <a:xfrm>
              <a:off x="4383262" y="5915238"/>
              <a:ext cx="2079403" cy="1967348"/>
            </a:xfrm>
            <a:prstGeom prst="roundRect">
              <a:avLst>
                <a:gd name="adj" fmla="val 19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rgbClr val="FFFFFF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2700000">
              <a:off x="6033207" y="6608040"/>
              <a:ext cx="581890" cy="5817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69342" y="2592201"/>
            <a:ext cx="7682752" cy="983674"/>
            <a:chOff x="4231356" y="1662548"/>
            <a:chExt cx="5772508" cy="983674"/>
          </a:xfrm>
          <a:solidFill>
            <a:schemeClr val="accent2"/>
          </a:solidFill>
        </p:grpSpPr>
        <p:sp>
          <p:nvSpPr>
            <p:cNvPr id="44" name="Rounded Rectangle 43"/>
            <p:cNvSpPr/>
            <p:nvPr/>
          </p:nvSpPr>
          <p:spPr>
            <a:xfrm>
              <a:off x="4302279" y="1662548"/>
              <a:ext cx="5701585" cy="983674"/>
            </a:xfrm>
            <a:prstGeom prst="roundRect">
              <a:avLst>
                <a:gd name="adj" fmla="val 19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2700000">
              <a:off x="4231356" y="2008910"/>
              <a:ext cx="290945" cy="290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 flipH="1">
            <a:off x="8762898" y="3801627"/>
            <a:ext cx="1073892" cy="98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cs typeface="Roboto Regular"/>
              </a:rPr>
              <a:t>03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29513" y="3684494"/>
            <a:ext cx="1115918" cy="1145632"/>
            <a:chOff x="17778813" y="7993420"/>
            <a:chExt cx="2231835" cy="1967348"/>
          </a:xfrm>
          <a:solidFill>
            <a:schemeClr val="accent3"/>
          </a:solidFill>
        </p:grpSpPr>
        <p:sp>
          <p:nvSpPr>
            <p:cNvPr id="48" name="Rounded Rectangle 47"/>
            <p:cNvSpPr/>
            <p:nvPr/>
          </p:nvSpPr>
          <p:spPr>
            <a:xfrm flipH="1">
              <a:off x="17931245" y="7993420"/>
              <a:ext cx="2079403" cy="1967348"/>
            </a:xfrm>
            <a:prstGeom prst="roundRect">
              <a:avLst>
                <a:gd name="adj" fmla="val 19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Roboto Regular"/>
                <a:cs typeface="Roboto Regular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8900000" flipH="1">
              <a:off x="17778813" y="8686222"/>
              <a:ext cx="581890" cy="5817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48871" y="3675529"/>
            <a:ext cx="7614601" cy="1154597"/>
            <a:chOff x="2188136" y="2701639"/>
            <a:chExt cx="5772508" cy="983674"/>
          </a:xfrm>
          <a:solidFill>
            <a:schemeClr val="accent3"/>
          </a:solidFill>
        </p:grpSpPr>
        <p:sp>
          <p:nvSpPr>
            <p:cNvPr id="51" name="Rounded Rectangle 50"/>
            <p:cNvSpPr/>
            <p:nvPr/>
          </p:nvSpPr>
          <p:spPr>
            <a:xfrm flipH="1">
              <a:off x="2188136" y="2701639"/>
              <a:ext cx="5701585" cy="983674"/>
            </a:xfrm>
            <a:prstGeom prst="roundRect">
              <a:avLst>
                <a:gd name="adj" fmla="val 19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18900000" flipH="1">
              <a:off x="7669699" y="3048001"/>
              <a:ext cx="290945" cy="290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237827" y="5100700"/>
            <a:ext cx="1073892" cy="98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cs typeface="Roboto Regular"/>
              </a:rPr>
              <a:t>04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460376" y="4939332"/>
            <a:ext cx="7691717" cy="1282174"/>
            <a:chOff x="4231356" y="3740730"/>
            <a:chExt cx="5772508" cy="983674"/>
          </a:xfrm>
          <a:solidFill>
            <a:schemeClr val="accent4"/>
          </a:solidFill>
        </p:grpSpPr>
        <p:sp>
          <p:nvSpPr>
            <p:cNvPr id="59" name="Rounded Rectangle 58"/>
            <p:cNvSpPr/>
            <p:nvPr/>
          </p:nvSpPr>
          <p:spPr>
            <a:xfrm>
              <a:off x="4302279" y="3740730"/>
              <a:ext cx="5701585" cy="983674"/>
            </a:xfrm>
            <a:prstGeom prst="roundRect">
              <a:avLst>
                <a:gd name="adj" fmla="val 19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2700000">
              <a:off x="4231356" y="4087092"/>
              <a:ext cx="290945" cy="290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 flipH="1">
            <a:off x="8816689" y="1509732"/>
            <a:ext cx="1073892" cy="98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cs typeface="Roboto Regular"/>
              </a:rPr>
              <a:t>01</a:t>
            </a:r>
          </a:p>
        </p:txBody>
      </p:sp>
      <p:sp>
        <p:nvSpPr>
          <p:cNvPr id="63" name="Rounded Rectangle 62"/>
          <p:cNvSpPr/>
          <p:nvPr/>
        </p:nvSpPr>
        <p:spPr>
          <a:xfrm flipH="1">
            <a:off x="10123658" y="1509733"/>
            <a:ext cx="1039702" cy="983674"/>
          </a:xfrm>
          <a:prstGeom prst="roundRect">
            <a:avLst>
              <a:gd name="adj" fmla="val 19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sp>
        <p:nvSpPr>
          <p:cNvPr id="64" name="Rectangle 63"/>
          <p:cNvSpPr/>
          <p:nvPr/>
        </p:nvSpPr>
        <p:spPr>
          <a:xfrm rot="18900000" flipH="1">
            <a:off x="10190879" y="1865099"/>
            <a:ext cx="290945" cy="2908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030941" y="1509733"/>
            <a:ext cx="7632531" cy="983674"/>
            <a:chOff x="2188136" y="4779821"/>
            <a:chExt cx="5772508" cy="983674"/>
          </a:xfrm>
          <a:solidFill>
            <a:schemeClr val="accent1"/>
          </a:solidFill>
        </p:grpSpPr>
        <p:sp>
          <p:nvSpPr>
            <p:cNvPr id="66" name="Rounded Rectangle 65"/>
            <p:cNvSpPr/>
            <p:nvPr/>
          </p:nvSpPr>
          <p:spPr>
            <a:xfrm flipH="1">
              <a:off x="2188136" y="4779821"/>
              <a:ext cx="5701585" cy="983674"/>
            </a:xfrm>
            <a:prstGeom prst="roundRect">
              <a:avLst>
                <a:gd name="adj" fmla="val 19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18900000" flipH="1">
              <a:off x="7669699" y="5126183"/>
              <a:ext cx="290945" cy="2909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Roboto Light" charset="0"/>
              </a:endParaRPr>
            </a:p>
          </p:txBody>
        </p:sp>
      </p:grpSp>
      <p:sp>
        <p:nvSpPr>
          <p:cNvPr id="72" name="Freeform 3"/>
          <p:cNvSpPr>
            <a:spLocks noChangeArrowheads="1"/>
          </p:cNvSpPr>
          <p:nvPr/>
        </p:nvSpPr>
        <p:spPr bwMode="auto">
          <a:xfrm>
            <a:off x="10353802" y="3980045"/>
            <a:ext cx="513380" cy="411540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Roboto Light" charset="0"/>
            </a:endParaRPr>
          </a:p>
        </p:txBody>
      </p:sp>
      <p:sp>
        <p:nvSpPr>
          <p:cNvPr id="79" name="Freeform 116"/>
          <p:cNvSpPr>
            <a:spLocks noChangeArrowheads="1"/>
          </p:cNvSpPr>
          <p:nvPr/>
        </p:nvSpPr>
        <p:spPr bwMode="auto">
          <a:xfrm>
            <a:off x="10453233" y="1733819"/>
            <a:ext cx="458764" cy="473451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Roboto Light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90917" y="1523993"/>
            <a:ext cx="2832847" cy="913052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L’enjeu consiste à assurer la convergence de tous les aspects </a:t>
            </a:r>
          </a:p>
          <a:p>
            <a:pPr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le long la chaîne de valeur</a:t>
            </a:r>
          </a:p>
          <a:p>
            <a:pPr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par une modélisation :</a:t>
            </a: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4517655" y="513944"/>
            <a:ext cx="31579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Regular"/>
                <a:ea typeface="ＭＳ Ｐゴシック" charset="0"/>
                <a:cs typeface="ＭＳ Ｐゴシック" charset="0"/>
                <a:sym typeface="Bebas Neue" charset="0"/>
              </a:rPr>
              <a:t>Nos objectifs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897615" y="1145570"/>
            <a:ext cx="399946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53" name="Oval 52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  <p:sp>
          <p:nvSpPr>
            <p:cNvPr id="55" name="Oval 5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  <p:sp>
          <p:nvSpPr>
            <p:cNvPr id="62" name="Oval 61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900">
                <a:latin typeface="Roboto Light"/>
              </a:endParaRPr>
            </a:p>
          </p:txBody>
        </p:sp>
      </p:grpSp>
      <p:sp>
        <p:nvSpPr>
          <p:cNvPr id="70" name="Freeform 3">
            <a:extLst>
              <a:ext uri="{FF2B5EF4-FFF2-40B4-BE49-F238E27FC236}">
                <a16:creationId xmlns:a16="http://schemas.microsoft.com/office/drawing/2014/main" id="{08E74565-76FC-4A1E-944D-0A3C3405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802" y="4132445"/>
            <a:ext cx="513380" cy="411540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Roboto Light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DFF5D4-B92E-46F1-9024-66C6DF600DAE}"/>
              </a:ext>
            </a:extLst>
          </p:cNvPr>
          <p:cNvSpPr/>
          <p:nvPr/>
        </p:nvSpPr>
        <p:spPr>
          <a:xfrm>
            <a:off x="3899647" y="1532957"/>
            <a:ext cx="4805083" cy="954089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de la connaissance (aspects ontologique et sémantique) 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des concepts (aspect syntaxique) 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de l’usage (aspect pragmatique)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des applications (aspects logique et logiciel)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B67948-5E10-4A89-A478-5266E969D062}"/>
              </a:ext>
            </a:extLst>
          </p:cNvPr>
          <p:cNvSpPr/>
          <p:nvPr/>
        </p:nvSpPr>
        <p:spPr>
          <a:xfrm>
            <a:off x="5558119" y="2644584"/>
            <a:ext cx="5271246" cy="861756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171450" lvl="0" indent="-171450" algn="r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faciliter l’intégration, la communication, le raisonnement, </a:t>
            </a:r>
          </a:p>
          <a:p>
            <a:pPr marL="171450" lvl="0" indent="-171450" algn="r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donner du sens à la prise de décision, </a:t>
            </a:r>
          </a:p>
          <a:p>
            <a:pPr marL="171450" lvl="0" indent="-171450" algn="r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et pouvoir absorber en continu l’innovation sans remettre </a:t>
            </a:r>
          </a:p>
          <a:p>
            <a:pPr lvl="0" algn="r">
              <a:lnSpc>
                <a:spcPts val="1500"/>
              </a:lnSpc>
            </a:pPr>
            <a:r>
              <a:rPr lang="fr-FR" sz="1400" dirty="0">
                <a:solidFill>
                  <a:schemeClr val="bg1"/>
                </a:solidFill>
              </a:rPr>
              <a:t>en cause les référentiels existants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D70B27-5EB3-494C-A95E-3678D4AE92A6}"/>
              </a:ext>
            </a:extLst>
          </p:cNvPr>
          <p:cNvSpPr/>
          <p:nvPr/>
        </p:nvSpPr>
        <p:spPr>
          <a:xfrm>
            <a:off x="3738292" y="2734232"/>
            <a:ext cx="1963262" cy="73249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ts val="1680"/>
              </a:lnSpc>
            </a:pPr>
            <a:r>
              <a:rPr lang="fr-FR" sz="1400" dirty="0">
                <a:solidFill>
                  <a:schemeClr val="bg1"/>
                </a:solidFill>
              </a:rPr>
              <a:t>Et ainsi, face </a:t>
            </a:r>
          </a:p>
          <a:p>
            <a:pPr>
              <a:lnSpc>
                <a:spcPts val="1680"/>
              </a:lnSpc>
            </a:pPr>
            <a:r>
              <a:rPr lang="fr-FR" sz="1400" dirty="0">
                <a:solidFill>
                  <a:schemeClr val="bg1"/>
                </a:solidFill>
              </a:rPr>
              <a:t>à un environnement complexe :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8CA49D2-4139-4E0E-9A5F-C643007BB62A}"/>
              </a:ext>
            </a:extLst>
          </p:cNvPr>
          <p:cNvSpPr/>
          <p:nvPr/>
        </p:nvSpPr>
        <p:spPr>
          <a:xfrm>
            <a:off x="1272985" y="3845861"/>
            <a:ext cx="2805954" cy="100763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>
                <a:solidFill>
                  <a:schemeClr val="bg1"/>
                </a:solidFill>
              </a:rPr>
              <a:t>Notre enjeu en tant qu’architecte </a:t>
            </a:r>
          </a:p>
          <a:p>
            <a:pPr>
              <a:lnSpc>
                <a:spcPts val="1400"/>
              </a:lnSpc>
            </a:pPr>
            <a:r>
              <a:rPr lang="fr-FR" sz="1400" dirty="0">
                <a:solidFill>
                  <a:schemeClr val="bg1"/>
                </a:solidFill>
              </a:rPr>
              <a:t>est d’ouvrir le dialogue, réconcilier et assurer la convergence entre :</a:t>
            </a:r>
          </a:p>
          <a:p>
            <a:pPr>
              <a:lnSpc>
                <a:spcPct val="130000"/>
              </a:lnSpc>
            </a:pPr>
            <a:endParaRPr lang="en-US" sz="1100" dirty="0">
              <a:solidFill>
                <a:schemeClr val="bg1"/>
              </a:solidFill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4753070-A565-4E20-96D9-4637C8F24AF1}"/>
              </a:ext>
            </a:extLst>
          </p:cNvPr>
          <p:cNvSpPr/>
          <p:nvPr/>
        </p:nvSpPr>
        <p:spPr>
          <a:xfrm>
            <a:off x="3926538" y="3693455"/>
            <a:ext cx="4697502" cy="111823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171450" lvl="0" indent="-171450">
              <a:lnSpc>
                <a:spcPts val="16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les préoccupations des experts Métiers et celles de l’IT</a:t>
            </a:r>
          </a:p>
          <a:p>
            <a:pPr marL="171450" lvl="0" indent="-171450">
              <a:lnSpc>
                <a:spcPts val="16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les Architectes d’Entreprises et responsables projets</a:t>
            </a:r>
          </a:p>
          <a:p>
            <a:pPr marL="171450" lvl="0" indent="-171450">
              <a:lnSpc>
                <a:spcPts val="16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le monde des laboratoires et celui de l’industrie</a:t>
            </a:r>
          </a:p>
          <a:p>
            <a:pPr marL="171450" lvl="0" indent="-171450">
              <a:lnSpc>
                <a:spcPts val="16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le monde académique et celui de la mise en œuvre </a:t>
            </a:r>
          </a:p>
          <a:p>
            <a:pPr lvl="0"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de solutions opérationnelles 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223F07B-25A8-4E29-A2CE-6024F7D42A1E}"/>
              </a:ext>
            </a:extLst>
          </p:cNvPr>
          <p:cNvSpPr/>
          <p:nvPr/>
        </p:nvSpPr>
        <p:spPr>
          <a:xfrm>
            <a:off x="5334001" y="4912657"/>
            <a:ext cx="5620870" cy="1323421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171450" lvl="0" indent="-171450" algn="r">
              <a:lnSpc>
                <a:spcPts val="16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possède des informations qui lui confèrent un avantage particulier, </a:t>
            </a:r>
          </a:p>
          <a:p>
            <a:pPr lvl="0" algn="r"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lui permettant de manœuvrer avec intelligence, créativité </a:t>
            </a:r>
          </a:p>
          <a:p>
            <a:pPr marL="171450" lvl="0" indent="-171450" algn="r">
              <a:lnSpc>
                <a:spcPts val="16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en comprenant son environnement, </a:t>
            </a:r>
          </a:p>
          <a:p>
            <a:pPr lvl="0" algn="r"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elle est capable de se préparer rapidement à l’adaptation </a:t>
            </a:r>
          </a:p>
          <a:p>
            <a:pPr marL="171450" lvl="0" indent="-171450" algn="r">
              <a:lnSpc>
                <a:spcPts val="1600"/>
              </a:lnSpc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chemeClr val="bg1"/>
                </a:solidFill>
              </a:rPr>
              <a:t>en rassemblant les compétences et l'expertise de ses membres, </a:t>
            </a:r>
          </a:p>
          <a:p>
            <a:pPr lvl="0" algn="r"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elle peut s'engager dans l'apprentissage continu et l'innovation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4DD5BBE-7688-4C81-BAB9-63C1E7C67E68}"/>
              </a:ext>
            </a:extLst>
          </p:cNvPr>
          <p:cNvSpPr/>
          <p:nvPr/>
        </p:nvSpPr>
        <p:spPr>
          <a:xfrm>
            <a:off x="3720354" y="5136781"/>
            <a:ext cx="1685364" cy="913052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L'organisation connaissante </a:t>
            </a:r>
          </a:p>
          <a:p>
            <a:pPr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(Knowing </a:t>
            </a:r>
          </a:p>
          <a:p>
            <a:pPr>
              <a:lnSpc>
                <a:spcPts val="1600"/>
              </a:lnSpc>
            </a:pPr>
            <a:r>
              <a:rPr lang="fr-FR" sz="1400" dirty="0">
                <a:solidFill>
                  <a:schemeClr val="bg1"/>
                </a:solidFill>
              </a:rPr>
              <a:t>Organization) : </a:t>
            </a:r>
          </a:p>
        </p:txBody>
      </p:sp>
      <p:sp>
        <p:nvSpPr>
          <p:cNvPr id="86" name="Freeform 4">
            <a:extLst>
              <a:ext uri="{FF2B5EF4-FFF2-40B4-BE49-F238E27FC236}">
                <a16:creationId xmlns:a16="http://schemas.microsoft.com/office/drawing/2014/main" id="{A9D8D9AB-0770-4FEE-AA89-BC12C9ACF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055" y="2877410"/>
            <a:ext cx="509737" cy="404255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Roboto Light" charset="0"/>
            </a:endParaRPr>
          </a:p>
        </p:txBody>
      </p:sp>
      <p:sp>
        <p:nvSpPr>
          <p:cNvPr id="87" name="Freeform 6">
            <a:extLst>
              <a:ext uri="{FF2B5EF4-FFF2-40B4-BE49-F238E27FC236}">
                <a16:creationId xmlns:a16="http://schemas.microsoft.com/office/drawing/2014/main" id="{9B496D67-D865-44BF-BA6D-E705B7D7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638" y="5395794"/>
            <a:ext cx="455122" cy="451599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Roboto Light" charset="0"/>
            </a:endParaRP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B033C7C9-DBA8-4D7B-8F1A-8011247E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736" y="180640"/>
            <a:ext cx="820738" cy="605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5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.moyen\Pictures\carte V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00" y="975876"/>
            <a:ext cx="9806729" cy="546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79DBEA-FA71-42BC-B745-11018C48C9BE}"/>
              </a:ext>
            </a:extLst>
          </p:cNvPr>
          <p:cNvSpPr/>
          <p:nvPr/>
        </p:nvSpPr>
        <p:spPr>
          <a:xfrm>
            <a:off x="0" y="6690360"/>
            <a:ext cx="12192000" cy="16764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BF7B2-4D84-4AB6-B26A-87A723E9B18C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gradFill flip="none" rotWithShape="1">
            <a:gsLst>
              <a:gs pos="48000">
                <a:srgbClr val="C00000">
                  <a:tint val="66000"/>
                  <a:satMod val="160000"/>
                </a:srgbClr>
              </a:gs>
              <a:gs pos="72000">
                <a:srgbClr val="C00000">
                  <a:tint val="44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0377A03-0AD6-4EA6-B19B-A5338FCA4900}"/>
              </a:ext>
            </a:extLst>
          </p:cNvPr>
          <p:cNvSpPr txBox="1">
            <a:spLocks/>
          </p:cNvSpPr>
          <p:nvPr/>
        </p:nvSpPr>
        <p:spPr>
          <a:xfrm>
            <a:off x="618565" y="66973"/>
            <a:ext cx="11581055" cy="6324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__</a:t>
            </a:r>
          </a:p>
          <a:p>
            <a:pPr>
              <a:spcAft>
                <a:spcPts val="600"/>
              </a:spcAft>
            </a:pPr>
            <a:r>
              <a:rPr lang="fr-FR" sz="1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Mots clés Open People Factory</a:t>
            </a:r>
            <a:br>
              <a:rPr lang="fr-FR" sz="1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br>
              <a:rPr lang="fr-FR" sz="18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fr-FR" sz="1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A46C27-E472-4DB4-8D55-DF2EBB431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5749" cy="762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67C6C1-825D-4247-9BC7-58FF8E35676A}"/>
              </a:ext>
            </a:extLst>
          </p:cNvPr>
          <p:cNvSpPr/>
          <p:nvPr/>
        </p:nvSpPr>
        <p:spPr>
          <a:xfrm>
            <a:off x="10363200" y="-8966"/>
            <a:ext cx="1795127" cy="2868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pperplate Gothic Light" panose="020E0507020206020404" pitchFamily="34" charset="0"/>
                <a:cs typeface="Arial" panose="020B0604020202020204" pitchFamily="34" charset="0"/>
              </a:rPr>
              <a:t>MOTS CLES</a:t>
            </a:r>
          </a:p>
        </p:txBody>
      </p:sp>
    </p:spTree>
    <p:extLst>
      <p:ext uri="{BB962C8B-B14F-4D97-AF65-F5344CB8AC3E}">
        <p14:creationId xmlns:p14="http://schemas.microsoft.com/office/powerpoint/2010/main" val="330458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30EE6E24-A463-44AE-9359-F1DF911EB6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748577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charset="0"/>
              <a:ea typeface="+mn-ea"/>
              <a:cs typeface="+mn-cs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748577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899" tIns="60950" rIns="121899" bIns="609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charset="0"/>
              <a:ea typeface="+mn-ea"/>
              <a:cs typeface="+mn-cs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2EB6336F-C0E7-4F16-9D9C-081456EAA20E}"/>
              </a:ext>
            </a:extLst>
          </p:cNvPr>
          <p:cNvSpPr/>
          <p:nvPr/>
        </p:nvSpPr>
        <p:spPr>
          <a:xfrm flipH="1">
            <a:off x="1587" y="0"/>
            <a:ext cx="7633406" cy="685969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25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charset="0"/>
              <a:ea typeface="+mn-ea"/>
              <a:cs typeface="+mn-cs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A30D18D8-B442-4B8B-A9BF-ACA3305EA1D9}"/>
              </a:ext>
            </a:extLst>
          </p:cNvPr>
          <p:cNvSpPr txBox="1"/>
          <p:nvPr/>
        </p:nvSpPr>
        <p:spPr>
          <a:xfrm>
            <a:off x="668524" y="1741653"/>
            <a:ext cx="54185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19050"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Roboto Regular" charset="0"/>
              <a:ea typeface="+mn-ea"/>
              <a:cs typeface="Roboto Regula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DATA INTELLIGENCE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&amp; ONTOLOGIES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Regular" charset="0"/>
              <a:ea typeface="+mn-ea"/>
              <a:cs typeface="Roboto Regular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CAB26-AE32-42E9-A35E-4108E92A1C1A}"/>
              </a:ext>
            </a:extLst>
          </p:cNvPr>
          <p:cNvSpPr/>
          <p:nvPr/>
        </p:nvSpPr>
        <p:spPr>
          <a:xfrm flipH="1">
            <a:off x="502023" y="2595154"/>
            <a:ext cx="45719" cy="820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BB3DA64B-3486-4D22-A756-54CF0E5738EF}"/>
              </a:ext>
            </a:extLst>
          </p:cNvPr>
          <p:cNvSpPr txBox="1">
            <a:spLocks/>
          </p:cNvSpPr>
          <p:nvPr/>
        </p:nvSpPr>
        <p:spPr bwMode="auto">
          <a:xfrm>
            <a:off x="0" y="761203"/>
            <a:ext cx="12192000" cy="67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324000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Arial" panose="020B0604020202020204" pitchFamily="34" charset="0"/>
              </a:rPr>
              <a:t>Le carburant des plates-formes : les data</a:t>
            </a:r>
          </a:p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Arial" panose="020B0604020202020204" pitchFamily="34" charset="0"/>
              </a:rPr>
              <a:t>Mais comment exploiter les propriétés systémiques de la donnée ?</a:t>
            </a:r>
          </a:p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ts val="2500"/>
              </a:lnSpc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EC083ACE-F007-404E-AD70-D323D573BF29}"/>
              </a:ext>
            </a:extLst>
          </p:cNvPr>
          <p:cNvSpPr txBox="1">
            <a:spLocks/>
          </p:cNvSpPr>
          <p:nvPr/>
        </p:nvSpPr>
        <p:spPr bwMode="auto">
          <a:xfrm>
            <a:off x="0" y="4580167"/>
            <a:ext cx="12191999" cy="191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324000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Les données sont le nouvel or noir, un actif stratégique qu’il convient de partager, de valoriser mais aussi protéger. </a:t>
            </a:r>
          </a:p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Les développements de l’intelligence artificielle, des algorithmes et du big data ont eu pour effet </a:t>
            </a:r>
          </a:p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de démultiplier les performances de traitement des données nécessaires à l’essor des plateformes. </a:t>
            </a:r>
          </a:p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Pour répondre à ce nouvel enjeu, les Data Hub actuels empilent les technologies, ajoutent de la complexité </a:t>
            </a:r>
          </a:p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à la complexité et accroissent les silos pour ne traiter qu’une faible partie du potentiel des données manipulées </a:t>
            </a:r>
          </a:p>
          <a:p>
            <a:pPr marL="0" marR="0" lvl="0" indent="0" algn="ctr" defTabSz="914400" rtl="0" eaLnBrk="0" fontAlgn="base" latinLnBrk="0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Il convient donc de changer radicalement d’approche et de revenir aux fondamentaux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Lato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2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6143" y="3353165"/>
            <a:ext cx="6911788" cy="787298"/>
            <a:chOff x="1841269" y="6007067"/>
            <a:chExt cx="12245199" cy="1783559"/>
          </a:xfrm>
        </p:grpSpPr>
        <p:sp>
          <p:nvSpPr>
            <p:cNvPr id="57" name="TextBox 56"/>
            <p:cNvSpPr txBox="1"/>
            <p:nvPr/>
          </p:nvSpPr>
          <p:spPr>
            <a:xfrm>
              <a:off x="2462229" y="6563519"/>
              <a:ext cx="11624239" cy="1227107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defTabSz="914217"/>
              <a:r>
                <a:rPr lang="fr-FR" sz="1400" dirty="0">
                  <a:solidFill>
                    <a:srgbClr val="445469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Différences d’expériences, de cultures, de besoins, de points de vue, de langues, de formats, de contextes d’utilisation, de droits d’accès</a:t>
              </a:r>
            </a:p>
          </p:txBody>
        </p:sp>
        <p:sp>
          <p:nvSpPr>
            <p:cNvPr id="58" name="Freeform 222"/>
            <p:cNvSpPr>
              <a:spLocks noEditPoints="1"/>
            </p:cNvSpPr>
            <p:nvPr/>
          </p:nvSpPr>
          <p:spPr bwMode="auto">
            <a:xfrm>
              <a:off x="1841269" y="6126978"/>
              <a:ext cx="639920" cy="50883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>
                <a:solidFill>
                  <a:srgbClr val="445469"/>
                </a:solidFill>
                <a:latin typeface="Lato Ligh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84125" y="6007067"/>
              <a:ext cx="6097623" cy="73862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defTabSz="914217"/>
              <a:r>
                <a:rPr lang="fr-FR" b="1" dirty="0">
                  <a:solidFill>
                    <a:srgbClr val="445469"/>
                  </a:solidFill>
                  <a:latin typeface="Lato Regular"/>
                  <a:cs typeface="Lato Regular"/>
                </a:rPr>
                <a:t>Hétérogénéité des sources</a:t>
              </a:r>
              <a:endParaRPr lang="id-ID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9876" y="4110935"/>
            <a:ext cx="6961838" cy="1435449"/>
            <a:chOff x="1940679" y="7594332"/>
            <a:chExt cx="10573441" cy="2870893"/>
          </a:xfrm>
        </p:grpSpPr>
        <p:sp>
          <p:nvSpPr>
            <p:cNvPr id="60" name="TextBox 59"/>
            <p:cNvSpPr txBox="1"/>
            <p:nvPr/>
          </p:nvSpPr>
          <p:spPr>
            <a:xfrm>
              <a:off x="2440331" y="8150785"/>
              <a:ext cx="10073789" cy="2314440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defTabSz="914217"/>
              <a:r>
                <a:rPr lang="fr-FR" sz="1400" dirty="0">
                  <a:solidFill>
                    <a:srgbClr val="445469"/>
                  </a:solidFill>
                  <a:latin typeface="+mn-lt"/>
                  <a:cs typeface="Lato Light"/>
                </a:rPr>
                <a:t>Les données sont conçues pour prendre en charge certaines applications, et pour les utiliser à d’autres fins les processus ETL (Extract-Transform-Load) accroissent encore les silos ajoutant encore plus de complexité. Ces silos sont un frein majeur à l’expansion du Big Data </a:t>
              </a:r>
            </a:p>
            <a:p>
              <a:pPr defTabSz="914217"/>
              <a:endParaRPr lang="en-US" sz="1200" dirty="0">
                <a:solidFill>
                  <a:srgbClr val="445469"/>
                </a:solidFill>
                <a:latin typeface="+mn-l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61" name="Freeform 222"/>
            <p:cNvSpPr>
              <a:spLocks noEditPoints="1"/>
            </p:cNvSpPr>
            <p:nvPr/>
          </p:nvSpPr>
          <p:spPr bwMode="auto">
            <a:xfrm>
              <a:off x="1940679" y="771424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dirty="0">
                <a:solidFill>
                  <a:srgbClr val="445469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462227" y="7594332"/>
              <a:ext cx="4146547" cy="73862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defTabSz="914217"/>
              <a:r>
                <a:rPr lang="fr-FR" b="1" dirty="0">
                  <a:solidFill>
                    <a:srgbClr val="445469"/>
                  </a:solidFill>
                  <a:latin typeface="+mn-lt"/>
                  <a:cs typeface="Lato Regular"/>
                </a:rPr>
                <a:t>Accroissement des silos</a:t>
              </a:r>
              <a:endParaRPr lang="id-ID" b="1" dirty="0">
                <a:solidFill>
                  <a:srgbClr val="445469"/>
                </a:solidFill>
                <a:latin typeface="+mn-lt"/>
                <a:cs typeface="Lato Regular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5820" y="5314429"/>
            <a:ext cx="7546533" cy="1250783"/>
            <a:chOff x="1972569" y="9230342"/>
            <a:chExt cx="10541551" cy="2501561"/>
          </a:xfrm>
        </p:grpSpPr>
        <p:sp>
          <p:nvSpPr>
            <p:cNvPr id="64" name="TextBox 63"/>
            <p:cNvSpPr txBox="1"/>
            <p:nvPr/>
          </p:nvSpPr>
          <p:spPr>
            <a:xfrm>
              <a:off x="2472219" y="9786795"/>
              <a:ext cx="10041901" cy="19451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defTabSz="914217"/>
              <a:r>
                <a:rPr lang="fr-FR" sz="1400" b="1" dirty="0">
                  <a:solidFill>
                    <a:srgbClr val="445469"/>
                  </a:solidFill>
                  <a:latin typeface="+mn-lt"/>
                  <a:cs typeface="Lato Light"/>
                </a:rPr>
                <a:t>Interne </a:t>
              </a:r>
              <a:r>
                <a:rPr lang="fr-FR" sz="1400" dirty="0">
                  <a:solidFill>
                    <a:srgbClr val="445469"/>
                  </a:solidFill>
                  <a:latin typeface="+mn-lt"/>
                  <a:cs typeface="Lato Light"/>
                </a:rPr>
                <a:t>: comment organiser l’accostage en continu de l’innovation dans les opérations.</a:t>
              </a:r>
            </a:p>
            <a:p>
              <a:pPr defTabSz="914217"/>
              <a:r>
                <a:rPr lang="fr-FR" sz="1400" dirty="0">
                  <a:solidFill>
                    <a:srgbClr val="445469"/>
                  </a:solidFill>
                  <a:latin typeface="+mn-lt"/>
                  <a:cs typeface="Lato Light"/>
                </a:rPr>
                <a:t>Et concilier création de valeur et réduction des coûts</a:t>
              </a:r>
            </a:p>
            <a:p>
              <a:pPr defTabSz="914217"/>
              <a:r>
                <a:rPr lang="fr-FR" sz="1400" b="1" dirty="0">
                  <a:solidFill>
                    <a:srgbClr val="445469"/>
                  </a:solidFill>
                  <a:latin typeface="+mn-lt"/>
                  <a:ea typeface="Open Sans Light" panose="020B0306030504020204" pitchFamily="34" charset="0"/>
                  <a:cs typeface="Lato Light"/>
                </a:rPr>
                <a:t>Externe </a:t>
              </a:r>
              <a:r>
                <a:rPr lang="fr-FR" sz="1400" dirty="0">
                  <a:solidFill>
                    <a:srgbClr val="445469"/>
                  </a:solidFill>
                  <a:latin typeface="+mn-lt"/>
                  <a:ea typeface="Open Sans Light" panose="020B0306030504020204" pitchFamily="34" charset="0"/>
                  <a:cs typeface="Lato Light"/>
                </a:rPr>
                <a:t>: comment</a:t>
              </a:r>
              <a:r>
                <a:rPr lang="fr-FR" sz="1400" dirty="0">
                  <a:latin typeface="+mn-lt"/>
                </a:rPr>
                <a:t> s’insérer dans des écosystèmes (business, innovation, connaissances).Et concilier partage des informations tout en protégeant et sécurisant</a:t>
              </a:r>
              <a:endParaRPr lang="fr-FR" sz="1400" dirty="0">
                <a:solidFill>
                  <a:srgbClr val="445469"/>
                </a:solidFill>
                <a:latin typeface="+mn-l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65" name="Freeform 222"/>
            <p:cNvSpPr>
              <a:spLocks noEditPoints="1"/>
            </p:cNvSpPr>
            <p:nvPr/>
          </p:nvSpPr>
          <p:spPr bwMode="auto">
            <a:xfrm>
              <a:off x="1972569" y="935025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dirty="0">
                <a:solidFill>
                  <a:srgbClr val="445469"/>
                </a:solidFill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94117" y="9230342"/>
              <a:ext cx="4612775" cy="738627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defTabSz="914217"/>
              <a:r>
                <a:rPr lang="fr-FR" b="1" dirty="0">
                  <a:solidFill>
                    <a:srgbClr val="445469"/>
                  </a:solidFill>
                  <a:latin typeface="+mn-lt"/>
                  <a:cs typeface="Lato Regular"/>
                </a:rPr>
                <a:t>Un double défi d’absorbtion </a:t>
              </a:r>
              <a:endParaRPr lang="id-ID" b="1" dirty="0">
                <a:solidFill>
                  <a:srgbClr val="445469"/>
                </a:solidFill>
                <a:latin typeface="+mn-lt"/>
                <a:cs typeface="Lato Regular"/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7B1F2815-1A86-4BFD-997A-12C133EB34A1}"/>
              </a:ext>
            </a:extLst>
          </p:cNvPr>
          <p:cNvGrpSpPr/>
          <p:nvPr/>
        </p:nvGrpSpPr>
        <p:grpSpPr>
          <a:xfrm>
            <a:off x="0" y="241509"/>
            <a:ext cx="12192000" cy="1039544"/>
            <a:chOff x="-186201" y="483017"/>
            <a:chExt cx="24546439" cy="2079087"/>
          </a:xfrm>
        </p:grpSpPr>
        <p:sp>
          <p:nvSpPr>
            <p:cNvPr id="36" name="TextBox 44">
              <a:extLst>
                <a:ext uri="{FF2B5EF4-FFF2-40B4-BE49-F238E27FC236}">
                  <a16:creationId xmlns:a16="http://schemas.microsoft.com/office/drawing/2014/main" id="{AEF44033-40A6-4386-8BC6-DD6A99686419}"/>
                </a:ext>
              </a:extLst>
            </p:cNvPr>
            <p:cNvSpPr txBox="1"/>
            <p:nvPr/>
          </p:nvSpPr>
          <p:spPr>
            <a:xfrm>
              <a:off x="-23762" y="483017"/>
              <a:ext cx="24384000" cy="107720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fr-FR" sz="3200" b="1" dirty="0">
                  <a:latin typeface="Lato Regular"/>
                  <a:cs typeface="Lato Regular"/>
                </a:rPr>
                <a:t>Contexte ‘données’ des entreprises </a:t>
              </a:r>
              <a:endParaRPr lang="id-ID" sz="3200" b="1" dirty="0">
                <a:latin typeface="Lato Regular"/>
                <a:cs typeface="Lato Regular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EFF218-21CC-43D4-9277-D54FCDEB6BAF}"/>
                </a:ext>
              </a:extLst>
            </p:cNvPr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C98C2818-71E8-495E-A0F3-79E791BE867C}"/>
                </a:ext>
              </a:extLst>
            </p:cNvPr>
            <p:cNvSpPr txBox="1">
              <a:spLocks/>
            </p:cNvSpPr>
            <p:nvPr/>
          </p:nvSpPr>
          <p:spPr>
            <a:xfrm>
              <a:off x="-186201" y="1455535"/>
              <a:ext cx="24546439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 fontScale="85000" lnSpcReduction="10000"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b="1" dirty="0">
                  <a:solidFill>
                    <a:schemeClr val="tx1"/>
                  </a:solidFill>
                  <a:latin typeface="Copperplate Gothic Bold" panose="020E0705020206020404" pitchFamily="34" charset="0"/>
                  <a:cs typeface="Arial" panose="020B0604020202020204" pitchFamily="34" charset="0"/>
                </a:rPr>
                <a:t>On a essayé de résoudre des problèmes avec des approches et solutions qui ne sont plus conçues pour les résoudre</a:t>
              </a:r>
            </a:p>
          </p:txBody>
        </p:sp>
      </p:grpSp>
      <p:pic>
        <p:nvPicPr>
          <p:cNvPr id="54" name="Image 53">
            <a:extLst>
              <a:ext uri="{FF2B5EF4-FFF2-40B4-BE49-F238E27FC236}">
                <a16:creationId xmlns:a16="http://schemas.microsoft.com/office/drawing/2014/main" id="{45712DEF-44A7-4FD3-A179-DC141D6B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357" y="3339071"/>
            <a:ext cx="3814662" cy="2918293"/>
          </a:xfrm>
          <a:prstGeom prst="rect">
            <a:avLst/>
          </a:prstGeom>
        </p:spPr>
      </p:pic>
      <p:sp>
        <p:nvSpPr>
          <p:cNvPr id="55" name="TextBox 111">
            <a:extLst>
              <a:ext uri="{FF2B5EF4-FFF2-40B4-BE49-F238E27FC236}">
                <a16:creationId xmlns:a16="http://schemas.microsoft.com/office/drawing/2014/main" id="{58BB6FE4-76C2-4446-92A9-352C83A5748A}"/>
              </a:ext>
            </a:extLst>
          </p:cNvPr>
          <p:cNvSpPr txBox="1"/>
          <p:nvPr/>
        </p:nvSpPr>
        <p:spPr>
          <a:xfrm>
            <a:off x="726388" y="2601037"/>
            <a:ext cx="11080126" cy="6100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defTabSz="914217">
              <a:lnSpc>
                <a:spcPts val="2100"/>
              </a:lnSpc>
            </a:pPr>
            <a:r>
              <a:rPr lang="fr-FR" sz="1600" dirty="0">
                <a:solidFill>
                  <a:srgbClr val="445469"/>
                </a:solidFill>
                <a:latin typeface="Lato Light"/>
                <a:cs typeface="Lato Light"/>
              </a:rPr>
              <a:t>A l’heure du web et des réseaux distribués, l’interconnectivité croissante des données et des systèmes conduisent à des jeux de données beaucoup plus dense qui ne peuvent être réparties automatiquement de manière simple et évidente.</a:t>
            </a:r>
          </a:p>
        </p:txBody>
      </p:sp>
      <p:sp>
        <p:nvSpPr>
          <p:cNvPr id="62" name="TextBox 113">
            <a:extLst>
              <a:ext uri="{FF2B5EF4-FFF2-40B4-BE49-F238E27FC236}">
                <a16:creationId xmlns:a16="http://schemas.microsoft.com/office/drawing/2014/main" id="{ABDC60D2-3937-466E-80D3-E915F5678EEC}"/>
              </a:ext>
            </a:extLst>
          </p:cNvPr>
          <p:cNvSpPr txBox="1"/>
          <p:nvPr/>
        </p:nvSpPr>
        <p:spPr>
          <a:xfrm>
            <a:off x="2329655" y="1450871"/>
            <a:ext cx="9503753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defTabSz="914217">
              <a:lnSpc>
                <a:spcPts val="1800"/>
              </a:lnSpc>
            </a:pPr>
            <a:r>
              <a:rPr lang="fr-FR" sz="1600" dirty="0">
                <a:latin typeface="Lato"/>
              </a:rPr>
              <a:t>des dépenses totales en traitement de données ne sont investies que pour dans des solutions fermées capables de gérer seulement  20 % de données le plus souvent structurées à partir de solutions des années 1990, conçue pour résoudre les problèmes des années 1980, à travers des idées apparues dans les années 1970</a:t>
            </a:r>
          </a:p>
        </p:txBody>
      </p:sp>
      <p:sp>
        <p:nvSpPr>
          <p:cNvPr id="67" name="TextBox 114">
            <a:extLst>
              <a:ext uri="{FF2B5EF4-FFF2-40B4-BE49-F238E27FC236}">
                <a16:creationId xmlns:a16="http://schemas.microsoft.com/office/drawing/2014/main" id="{BA2B1EF2-62C5-47B8-82B6-259390184A3C}"/>
              </a:ext>
            </a:extLst>
          </p:cNvPr>
          <p:cNvSpPr txBox="1"/>
          <p:nvPr/>
        </p:nvSpPr>
        <p:spPr>
          <a:xfrm>
            <a:off x="713742" y="1380259"/>
            <a:ext cx="1580846" cy="92331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defTabSz="914217"/>
            <a:r>
              <a:rPr lang="id-ID" sz="5400" b="1" dirty="0">
                <a:solidFill>
                  <a:srgbClr val="F29B26"/>
                </a:solidFill>
                <a:latin typeface="Lato Light"/>
                <a:cs typeface="Lato Light"/>
              </a:rPr>
              <a:t>9</a:t>
            </a:r>
            <a:r>
              <a:rPr lang="fr-FR" sz="5400" b="1" dirty="0">
                <a:solidFill>
                  <a:srgbClr val="F29B26"/>
                </a:solidFill>
                <a:latin typeface="Lato Light"/>
                <a:cs typeface="Lato Light"/>
              </a:rPr>
              <a:t>0</a:t>
            </a:r>
            <a:r>
              <a:rPr lang="id-ID" sz="5400" b="1" dirty="0">
                <a:solidFill>
                  <a:srgbClr val="F29B26"/>
                </a:solidFill>
                <a:latin typeface="Lato Light"/>
                <a:cs typeface="Lato Ligh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370533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2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120631" y="3098279"/>
            <a:ext cx="1680437" cy="70786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/>
            <a:r>
              <a:rPr lang="fr-FR" sz="2000" b="1" dirty="0">
                <a:solidFill>
                  <a:srgbClr val="445469"/>
                </a:solidFill>
                <a:latin typeface="Lato Regular"/>
                <a:cs typeface="Lato Regular"/>
              </a:rPr>
              <a:t>Systémique</a:t>
            </a:r>
          </a:p>
          <a:p>
            <a:pPr algn="ctr" defTabSz="914217"/>
            <a:r>
              <a:rPr lang="fr-FR" sz="2000" b="1" dirty="0">
                <a:solidFill>
                  <a:schemeClr val="accent4"/>
                </a:solidFill>
                <a:latin typeface="Lato Regular"/>
                <a:cs typeface="Lato Regular"/>
              </a:rPr>
              <a:t>Relations</a:t>
            </a:r>
            <a:endParaRPr lang="id-ID" sz="2000" b="1" dirty="0">
              <a:solidFill>
                <a:schemeClr val="accent4"/>
              </a:solidFill>
              <a:latin typeface="Lato Regular"/>
              <a:cs typeface="Lato Regula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155" y="3862704"/>
            <a:ext cx="2824223" cy="20620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/>
            <a:r>
              <a:rPr lang="fr-FR" sz="1600" dirty="0">
                <a:solidFill>
                  <a:srgbClr val="445469"/>
                </a:solidFill>
                <a:latin typeface="Lato Light"/>
                <a:cs typeface="Lato Light"/>
              </a:rPr>
              <a:t>Les approches systémiques permettent d’appréhender le monde dans sa complexité et les données n’échappent pas à la règle. L’accent doit être  mis sur la relation entre les données tout autant que sur l’objet lui-même.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29748" y="3103565"/>
            <a:ext cx="2307583" cy="70786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 defTabSz="914217"/>
            <a:r>
              <a:rPr lang="fr-FR" sz="2000" b="1" dirty="0">
                <a:solidFill>
                  <a:srgbClr val="445469"/>
                </a:solidFill>
                <a:latin typeface="Lato Regular"/>
                <a:cs typeface="Lato Regular"/>
              </a:rPr>
              <a:t>Sémantique</a:t>
            </a:r>
          </a:p>
          <a:p>
            <a:pPr algn="ctr" defTabSz="914217"/>
            <a:r>
              <a:rPr lang="fr-FR" sz="2000" b="1" dirty="0">
                <a:solidFill>
                  <a:schemeClr val="accent4"/>
                </a:solidFill>
                <a:latin typeface="Lato Regular"/>
                <a:cs typeface="Lato Regular"/>
              </a:rPr>
              <a:t>Contextualisation</a:t>
            </a:r>
            <a:endParaRPr lang="id-ID" sz="2000" b="1" dirty="0">
              <a:solidFill>
                <a:schemeClr val="accent4"/>
              </a:solidFill>
              <a:latin typeface="Lato Regular"/>
              <a:cs typeface="Lato Regula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38937" y="3867990"/>
            <a:ext cx="2572493" cy="280074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/>
            <a:r>
              <a:rPr lang="fr-FR" sz="1600" dirty="0">
                <a:solidFill>
                  <a:srgbClr val="445469"/>
                </a:solidFill>
                <a:latin typeface="Lato Light"/>
                <a:cs typeface="Lato Light"/>
              </a:rPr>
              <a:t>La nécessité de contextualiser est extrêmement importante. C’est même un principe de connaissance</a:t>
            </a:r>
            <a:r>
              <a:rPr lang="fr-FR" sz="1400" dirty="0">
                <a:solidFill>
                  <a:srgbClr val="445469"/>
                </a:solidFill>
                <a:latin typeface="Lato Light"/>
                <a:cs typeface="Lato Light"/>
              </a:rPr>
              <a:t>.</a:t>
            </a:r>
          </a:p>
          <a:p>
            <a:pPr algn="ctr" defTabSz="914217"/>
            <a:r>
              <a:rPr lang="fr-FR" sz="1600" dirty="0">
                <a:solidFill>
                  <a:srgbClr val="445469"/>
                </a:solidFill>
                <a:latin typeface="Lato Light"/>
                <a:cs typeface="Lato Light"/>
              </a:rPr>
              <a:t>Une ontologie peut doter les applications d’une conscience du contexte. . Triade syntaxique (forme), sémantique (concept), pragmatique (contexte)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50947" y="3093352"/>
            <a:ext cx="1685022" cy="70786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/>
            <a:r>
              <a:rPr lang="fr-FR" sz="2000" b="1" dirty="0">
                <a:solidFill>
                  <a:srgbClr val="445469"/>
                </a:solidFill>
                <a:latin typeface="Lato Regular"/>
                <a:cs typeface="Lato Regular"/>
              </a:rPr>
              <a:t>Graphes</a:t>
            </a:r>
          </a:p>
          <a:p>
            <a:pPr algn="ctr" defTabSz="914217"/>
            <a:r>
              <a:rPr lang="fr-FR" sz="2000" b="1" dirty="0">
                <a:solidFill>
                  <a:schemeClr val="accent4"/>
                </a:solidFill>
                <a:latin typeface="Lato Regular"/>
                <a:cs typeface="Lato Regular"/>
              </a:rPr>
              <a:t>Exploration</a:t>
            </a:r>
            <a:endParaRPr lang="id-ID" sz="2000" b="1" dirty="0">
              <a:solidFill>
                <a:schemeClr val="accent4"/>
              </a:solidFill>
              <a:latin typeface="Lato Regular"/>
              <a:cs typeface="Lato Regula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80881" y="3857777"/>
            <a:ext cx="2696901" cy="304697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/>
            <a:r>
              <a:rPr lang="fr-FR" sz="1600" dirty="0">
                <a:solidFill>
                  <a:srgbClr val="445469"/>
                </a:solidFill>
                <a:latin typeface="Lato Light"/>
                <a:cs typeface="Lato Light"/>
              </a:rPr>
              <a:t>Le modèle orienté graphe ou réseau permet de définir plus facilement certaines structures comme les ontologies</a:t>
            </a:r>
          </a:p>
          <a:p>
            <a:pPr algn="ctr" defTabSz="914217"/>
            <a:r>
              <a:rPr lang="fr-FR" sz="1600" dirty="0">
                <a:solidFill>
                  <a:srgbClr val="445469"/>
                </a:solidFill>
                <a:latin typeface="Lato Light"/>
                <a:cs typeface="Lato Light"/>
              </a:rPr>
              <a:t>Ils sont très adaptés pour les recherches en profondeur et explosions combinatoires</a:t>
            </a:r>
          </a:p>
          <a:p>
            <a:pPr algn="ctr" defTabSz="914217"/>
            <a:r>
              <a:rPr lang="fr-FR" sz="1600" dirty="0">
                <a:solidFill>
                  <a:srgbClr val="445469"/>
                </a:solidFill>
                <a:cs typeface="Lato Light"/>
              </a:rPr>
              <a:t>Les 3 blocs de base :</a:t>
            </a:r>
          </a:p>
          <a:p>
            <a:pPr algn="ctr" defTabSz="914217"/>
            <a:r>
              <a:rPr lang="fr-FR" sz="1600" dirty="0">
                <a:solidFill>
                  <a:srgbClr val="445469"/>
                </a:solidFill>
                <a:cs typeface="Lato Light"/>
              </a:rPr>
              <a:t>nœud, relation et propriété</a:t>
            </a:r>
          </a:p>
          <a:p>
            <a:pPr algn="ctr" defTabSz="914217"/>
            <a:endParaRPr lang="fr-FR" sz="1600" dirty="0">
              <a:solidFill>
                <a:srgbClr val="445469"/>
              </a:solidFill>
              <a:latin typeface="Lato Light"/>
              <a:cs typeface="Lato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90662" y="3075685"/>
            <a:ext cx="1318530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 defTabSz="914217"/>
            <a:r>
              <a:rPr lang="fr-FR" sz="2000" b="1" dirty="0">
                <a:solidFill>
                  <a:srgbClr val="445469"/>
                </a:solidFill>
                <a:latin typeface="Lato Regular"/>
                <a:cs typeface="Lato Regular"/>
              </a:rPr>
              <a:t>Inférence</a:t>
            </a:r>
            <a:endParaRPr lang="id-ID" sz="20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42062" y="3863260"/>
            <a:ext cx="2648367" cy="206208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914217"/>
            <a:r>
              <a:rPr lang="fr-FR" sz="1600" dirty="0">
                <a:solidFill>
                  <a:srgbClr val="445469"/>
                </a:solidFill>
                <a:latin typeface="Lato Light"/>
                <a:cs typeface="Lato Light"/>
              </a:rPr>
              <a:t>Travail sur la matière noire : le vide a une valeur, il s’agit de la connexion et relations entre les données. </a:t>
            </a:r>
          </a:p>
          <a:p>
            <a:pPr algn="ctr" defTabSz="914217"/>
            <a:r>
              <a:rPr lang="fr-FR" sz="1600" dirty="0">
                <a:solidFill>
                  <a:srgbClr val="445469"/>
                </a:solidFill>
                <a:latin typeface="Lato Light"/>
                <a:cs typeface="Lato Light"/>
              </a:rPr>
              <a:t>Et ainsi de pouvoir stocker la manière dont nous pensons et raisonnons dans le monde réel.</a:t>
            </a:r>
            <a:endParaRPr lang="fr-FR" sz="1600" b="1" dirty="0">
              <a:solidFill>
                <a:srgbClr val="445469"/>
              </a:solidFill>
              <a:latin typeface="Lato Light"/>
              <a:cs typeface="Lato Light"/>
            </a:endParaRPr>
          </a:p>
        </p:txBody>
      </p:sp>
      <p:sp>
        <p:nvSpPr>
          <p:cNvPr id="54" name="Round Diagonal Corner Rectangle 53"/>
          <p:cNvSpPr/>
          <p:nvPr/>
        </p:nvSpPr>
        <p:spPr>
          <a:xfrm>
            <a:off x="1331550" y="1697751"/>
            <a:ext cx="1300879" cy="1301218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3" name="Round Diagonal Corner Rectangle 52"/>
          <p:cNvSpPr/>
          <p:nvPr/>
        </p:nvSpPr>
        <p:spPr>
          <a:xfrm rot="5400000">
            <a:off x="4102172" y="1697921"/>
            <a:ext cx="1301218" cy="1300879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5" name="Round Diagonal Corner Rectangle 54"/>
          <p:cNvSpPr/>
          <p:nvPr/>
        </p:nvSpPr>
        <p:spPr>
          <a:xfrm>
            <a:off x="6797248" y="1695034"/>
            <a:ext cx="1392253" cy="1301218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 rot="16200000">
            <a:off x="9581518" y="1693694"/>
            <a:ext cx="1301218" cy="1300879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 defTabSz="914217"/>
            <a:endParaRPr lang="bg-BG">
              <a:solidFill>
                <a:prstClr val="white"/>
              </a:solidFill>
              <a:latin typeface="Lato Light"/>
            </a:endParaRPr>
          </a:p>
        </p:txBody>
      </p:sp>
      <p:grpSp>
        <p:nvGrpSpPr>
          <p:cNvPr id="43" name="Group 588"/>
          <p:cNvGrpSpPr>
            <a:grpSpLocks/>
          </p:cNvGrpSpPr>
          <p:nvPr/>
        </p:nvGrpSpPr>
        <p:grpSpPr bwMode="auto">
          <a:xfrm>
            <a:off x="1663090" y="2038267"/>
            <a:ext cx="630881" cy="564996"/>
            <a:chOff x="2061431" y="5656262"/>
            <a:chExt cx="583344" cy="522287"/>
          </a:xfrm>
          <a:solidFill>
            <a:schemeClr val="bg1"/>
          </a:solidFill>
        </p:grpSpPr>
        <p:sp>
          <p:nvSpPr>
            <p:cNvPr id="44" name="Freeform 539"/>
            <p:cNvSpPr>
              <a:spLocks noChangeArrowheads="1"/>
            </p:cNvSpPr>
            <p:nvPr/>
          </p:nvSpPr>
          <p:spPr bwMode="auto">
            <a:xfrm>
              <a:off x="2403475" y="5656262"/>
              <a:ext cx="241300" cy="238125"/>
            </a:xfrm>
            <a:custGeom>
              <a:avLst/>
              <a:gdLst>
                <a:gd name="T0" fmla="*/ 159 w 670"/>
                <a:gd name="T1" fmla="*/ 660 h 661"/>
                <a:gd name="T2" fmla="*/ 259 w 670"/>
                <a:gd name="T3" fmla="*/ 635 h 661"/>
                <a:gd name="T4" fmla="*/ 669 w 670"/>
                <a:gd name="T5" fmla="*/ 225 h 661"/>
                <a:gd name="T6" fmla="*/ 435 w 670"/>
                <a:gd name="T7" fmla="*/ 0 h 661"/>
                <a:gd name="T8" fmla="*/ 33 w 670"/>
                <a:gd name="T9" fmla="*/ 409 h 661"/>
                <a:gd name="T10" fmla="*/ 0 w 670"/>
                <a:gd name="T11" fmla="*/ 510 h 661"/>
                <a:gd name="T12" fmla="*/ 159 w 670"/>
                <a:gd name="T13" fmla="*/ 660 h 661"/>
                <a:gd name="T14" fmla="*/ 159 w 670"/>
                <a:gd name="T15" fmla="*/ 660 h 661"/>
                <a:gd name="T16" fmla="*/ 159 w 670"/>
                <a:gd name="T1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0" h="661">
                  <a:moveTo>
                    <a:pt x="159" y="660"/>
                  </a:moveTo>
                  <a:cubicBezTo>
                    <a:pt x="184" y="643"/>
                    <a:pt x="226" y="635"/>
                    <a:pt x="259" y="635"/>
                  </a:cubicBezTo>
                  <a:cubicBezTo>
                    <a:pt x="669" y="225"/>
                    <a:pt x="669" y="225"/>
                    <a:pt x="669" y="225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33" y="409"/>
                    <a:pt x="33" y="409"/>
                    <a:pt x="33" y="409"/>
                  </a:cubicBezTo>
                  <a:cubicBezTo>
                    <a:pt x="33" y="443"/>
                    <a:pt x="25" y="485"/>
                    <a:pt x="0" y="510"/>
                  </a:cubicBezTo>
                  <a:lnTo>
                    <a:pt x="159" y="660"/>
                  </a:lnTo>
                  <a:close/>
                  <a:moveTo>
                    <a:pt x="159" y="660"/>
                  </a:moveTo>
                  <a:lnTo>
                    <a:pt x="159" y="6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>
                <a:defRPr/>
              </a:pPr>
              <a:endParaRPr lang="en-US" dirty="0">
                <a:solidFill>
                  <a:srgbClr val="445469"/>
                </a:solidFill>
                <a:latin typeface="Lato Light"/>
                <a:ea typeface="SimSun" charset="0"/>
              </a:endParaRPr>
            </a:p>
          </p:txBody>
        </p:sp>
        <p:sp>
          <p:nvSpPr>
            <p:cNvPr id="47" name="Freeform 540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avLst/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  <a:gd name="T22" fmla="*/ 226 w 545"/>
                <a:gd name="T23" fmla="*/ 259 h 544"/>
                <a:gd name="T24" fmla="*/ 226 w 545"/>
                <a:gd name="T25" fmla="*/ 25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  <a:close/>
                  <a:moveTo>
                    <a:pt x="226" y="259"/>
                  </a:moveTo>
                  <a:lnTo>
                    <a:pt x="226" y="2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>
                <a:defRPr/>
              </a:pPr>
              <a:endParaRPr lang="en-US" dirty="0">
                <a:solidFill>
                  <a:srgbClr val="445469"/>
                </a:solidFill>
                <a:latin typeface="Lato Light"/>
                <a:ea typeface="SimSun" charset="0"/>
              </a:endParaRPr>
            </a:p>
          </p:txBody>
        </p:sp>
        <p:sp>
          <p:nvSpPr>
            <p:cNvPr id="48" name="Freeform 541"/>
            <p:cNvSpPr>
              <a:spLocks noChangeArrowheads="1"/>
            </p:cNvSpPr>
            <p:nvPr/>
          </p:nvSpPr>
          <p:spPr bwMode="auto">
            <a:xfrm>
              <a:off x="2124075" y="5981699"/>
              <a:ext cx="196850" cy="195263"/>
            </a:xfrm>
            <a:custGeom>
              <a:avLst/>
              <a:gdLst>
                <a:gd name="T0" fmla="*/ 226 w 545"/>
                <a:gd name="T1" fmla="*/ 259 h 544"/>
                <a:gd name="T2" fmla="*/ 209 w 545"/>
                <a:gd name="T3" fmla="*/ 242 h 544"/>
                <a:gd name="T4" fmla="*/ 134 w 545"/>
                <a:gd name="T5" fmla="*/ 301 h 544"/>
                <a:gd name="T6" fmla="*/ 0 w 545"/>
                <a:gd name="T7" fmla="*/ 510 h 544"/>
                <a:gd name="T8" fmla="*/ 34 w 545"/>
                <a:gd name="T9" fmla="*/ 543 h 544"/>
                <a:gd name="T10" fmla="*/ 243 w 545"/>
                <a:gd name="T11" fmla="*/ 409 h 544"/>
                <a:gd name="T12" fmla="*/ 301 w 545"/>
                <a:gd name="T13" fmla="*/ 334 h 544"/>
                <a:gd name="T14" fmla="*/ 285 w 545"/>
                <a:gd name="T15" fmla="*/ 317 h 544"/>
                <a:gd name="T16" fmla="*/ 544 w 545"/>
                <a:gd name="T17" fmla="*/ 58 h 544"/>
                <a:gd name="T18" fmla="*/ 485 w 545"/>
                <a:gd name="T19" fmla="*/ 0 h 544"/>
                <a:gd name="T20" fmla="*/ 226 w 545"/>
                <a:gd name="T21" fmla="*/ 25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544">
                  <a:moveTo>
                    <a:pt x="226" y="259"/>
                  </a:moveTo>
                  <a:lnTo>
                    <a:pt x="209" y="242"/>
                  </a:lnTo>
                  <a:lnTo>
                    <a:pt x="134" y="301"/>
                  </a:lnTo>
                  <a:lnTo>
                    <a:pt x="0" y="510"/>
                  </a:lnTo>
                  <a:lnTo>
                    <a:pt x="34" y="543"/>
                  </a:lnTo>
                  <a:lnTo>
                    <a:pt x="243" y="409"/>
                  </a:lnTo>
                  <a:lnTo>
                    <a:pt x="301" y="334"/>
                  </a:lnTo>
                  <a:lnTo>
                    <a:pt x="285" y="317"/>
                  </a:lnTo>
                  <a:lnTo>
                    <a:pt x="544" y="58"/>
                  </a:lnTo>
                  <a:lnTo>
                    <a:pt x="485" y="0"/>
                  </a:lnTo>
                  <a:lnTo>
                    <a:pt x="226" y="2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>
                <a:defRPr/>
              </a:pPr>
              <a:endParaRPr lang="en-US" dirty="0">
                <a:solidFill>
                  <a:srgbClr val="445469"/>
                </a:solidFill>
                <a:latin typeface="Lato Light"/>
                <a:ea typeface="SimSun" charset="0"/>
              </a:endParaRPr>
            </a:p>
          </p:txBody>
        </p:sp>
        <p:sp>
          <p:nvSpPr>
            <p:cNvPr id="49" name="Freeform 542"/>
            <p:cNvSpPr>
              <a:spLocks noChangeArrowheads="1"/>
            </p:cNvSpPr>
            <p:nvPr/>
          </p:nvSpPr>
          <p:spPr bwMode="auto">
            <a:xfrm>
              <a:off x="2205038" y="6075362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>
                <a:defRPr/>
              </a:pPr>
              <a:endParaRPr lang="en-US" dirty="0">
                <a:solidFill>
                  <a:srgbClr val="445469"/>
                </a:solidFill>
                <a:latin typeface="Lato Light"/>
                <a:ea typeface="SimSun" charset="0"/>
              </a:endParaRPr>
            </a:p>
          </p:txBody>
        </p:sp>
        <p:sp>
          <p:nvSpPr>
            <p:cNvPr id="50" name="Freeform 543"/>
            <p:cNvSpPr>
              <a:spLocks noChangeArrowheads="1"/>
            </p:cNvSpPr>
            <p:nvPr/>
          </p:nvSpPr>
          <p:spPr bwMode="auto">
            <a:xfrm>
              <a:off x="2061431" y="5662612"/>
              <a:ext cx="520701" cy="515937"/>
            </a:xfrm>
            <a:custGeom>
              <a:avLst/>
              <a:gdLst>
                <a:gd name="T0" fmla="*/ 644 w 1448"/>
                <a:gd name="T1" fmla="*/ 427 h 1431"/>
                <a:gd name="T2" fmla="*/ 561 w 1448"/>
                <a:gd name="T3" fmla="*/ 117 h 1431"/>
                <a:gd name="T4" fmla="*/ 251 w 1448"/>
                <a:gd name="T5" fmla="*/ 34 h 1431"/>
                <a:gd name="T6" fmla="*/ 435 w 1448"/>
                <a:gd name="T7" fmla="*/ 209 h 1431"/>
                <a:gd name="T8" fmla="*/ 385 w 1448"/>
                <a:gd name="T9" fmla="*/ 385 h 1431"/>
                <a:gd name="T10" fmla="*/ 210 w 1448"/>
                <a:gd name="T11" fmla="*/ 435 h 1431"/>
                <a:gd name="T12" fmla="*/ 34 w 1448"/>
                <a:gd name="T13" fmla="*/ 251 h 1431"/>
                <a:gd name="T14" fmla="*/ 109 w 1448"/>
                <a:gd name="T15" fmla="*/ 561 h 1431"/>
                <a:gd name="T16" fmla="*/ 435 w 1448"/>
                <a:gd name="T17" fmla="*/ 644 h 1431"/>
                <a:gd name="T18" fmla="*/ 1179 w 1448"/>
                <a:gd name="T19" fmla="*/ 1380 h 1431"/>
                <a:gd name="T20" fmla="*/ 1288 w 1448"/>
                <a:gd name="T21" fmla="*/ 1430 h 1431"/>
                <a:gd name="T22" fmla="*/ 1388 w 1448"/>
                <a:gd name="T23" fmla="*/ 1380 h 1431"/>
                <a:gd name="T24" fmla="*/ 1388 w 1448"/>
                <a:gd name="T25" fmla="*/ 1171 h 1431"/>
                <a:gd name="T26" fmla="*/ 644 w 1448"/>
                <a:gd name="T27" fmla="*/ 427 h 1431"/>
                <a:gd name="T28" fmla="*/ 1296 w 1448"/>
                <a:gd name="T29" fmla="*/ 1355 h 1431"/>
                <a:gd name="T30" fmla="*/ 1238 w 1448"/>
                <a:gd name="T31" fmla="*/ 1305 h 1431"/>
                <a:gd name="T32" fmla="*/ 1296 w 1448"/>
                <a:gd name="T33" fmla="*/ 1246 h 1431"/>
                <a:gd name="T34" fmla="*/ 1355 w 1448"/>
                <a:gd name="T35" fmla="*/ 1305 h 1431"/>
                <a:gd name="T36" fmla="*/ 1296 w 1448"/>
                <a:gd name="T37" fmla="*/ 1355 h 1431"/>
                <a:gd name="T38" fmla="*/ 1296 w 1448"/>
                <a:gd name="T39" fmla="*/ 1355 h 1431"/>
                <a:gd name="T40" fmla="*/ 1296 w 1448"/>
                <a:gd name="T41" fmla="*/ 1355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8" h="1431">
                  <a:moveTo>
                    <a:pt x="644" y="427"/>
                  </a:moveTo>
                  <a:cubicBezTo>
                    <a:pt x="678" y="318"/>
                    <a:pt x="644" y="201"/>
                    <a:pt x="561" y="117"/>
                  </a:cubicBezTo>
                  <a:cubicBezTo>
                    <a:pt x="477" y="34"/>
                    <a:pt x="360" y="0"/>
                    <a:pt x="251" y="34"/>
                  </a:cubicBezTo>
                  <a:cubicBezTo>
                    <a:pt x="435" y="209"/>
                    <a:pt x="435" y="209"/>
                    <a:pt x="435" y="209"/>
                  </a:cubicBezTo>
                  <a:cubicBezTo>
                    <a:pt x="385" y="385"/>
                    <a:pt x="385" y="385"/>
                    <a:pt x="385" y="385"/>
                  </a:cubicBezTo>
                  <a:cubicBezTo>
                    <a:pt x="210" y="435"/>
                    <a:pt x="210" y="435"/>
                    <a:pt x="210" y="435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0" y="360"/>
                    <a:pt x="25" y="477"/>
                    <a:pt x="109" y="561"/>
                  </a:cubicBezTo>
                  <a:cubicBezTo>
                    <a:pt x="201" y="653"/>
                    <a:pt x="326" y="677"/>
                    <a:pt x="435" y="644"/>
                  </a:cubicBezTo>
                  <a:cubicBezTo>
                    <a:pt x="1179" y="1380"/>
                    <a:pt x="1179" y="1380"/>
                    <a:pt x="1179" y="1380"/>
                  </a:cubicBezTo>
                  <a:cubicBezTo>
                    <a:pt x="1204" y="1413"/>
                    <a:pt x="1246" y="1430"/>
                    <a:pt x="1288" y="1430"/>
                  </a:cubicBezTo>
                  <a:cubicBezTo>
                    <a:pt x="1321" y="1430"/>
                    <a:pt x="1363" y="1413"/>
                    <a:pt x="1388" y="1380"/>
                  </a:cubicBezTo>
                  <a:cubicBezTo>
                    <a:pt x="1447" y="1321"/>
                    <a:pt x="1447" y="1229"/>
                    <a:pt x="1388" y="1171"/>
                  </a:cubicBezTo>
                  <a:lnTo>
                    <a:pt x="644" y="427"/>
                  </a:lnTo>
                  <a:close/>
                  <a:moveTo>
                    <a:pt x="1296" y="1355"/>
                  </a:moveTo>
                  <a:cubicBezTo>
                    <a:pt x="1263" y="1355"/>
                    <a:pt x="1238" y="1330"/>
                    <a:pt x="1238" y="1305"/>
                  </a:cubicBezTo>
                  <a:cubicBezTo>
                    <a:pt x="1238" y="1271"/>
                    <a:pt x="1263" y="1246"/>
                    <a:pt x="1296" y="1246"/>
                  </a:cubicBezTo>
                  <a:cubicBezTo>
                    <a:pt x="1330" y="1246"/>
                    <a:pt x="1355" y="1271"/>
                    <a:pt x="1355" y="1305"/>
                  </a:cubicBezTo>
                  <a:cubicBezTo>
                    <a:pt x="1355" y="1330"/>
                    <a:pt x="1330" y="1355"/>
                    <a:pt x="1296" y="1355"/>
                  </a:cubicBezTo>
                  <a:close/>
                  <a:moveTo>
                    <a:pt x="1296" y="1355"/>
                  </a:moveTo>
                  <a:lnTo>
                    <a:pt x="1296" y="135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217">
                <a:defRPr/>
              </a:pPr>
              <a:endParaRPr lang="en-US" dirty="0">
                <a:solidFill>
                  <a:srgbClr val="445469"/>
                </a:solidFill>
                <a:latin typeface="Lato Light"/>
                <a:ea typeface="SimSun" charset="0"/>
              </a:endParaRPr>
            </a:p>
          </p:txBody>
        </p:sp>
      </p:grpSp>
      <p:sp>
        <p:nvSpPr>
          <p:cNvPr id="51" name="Freeform 290"/>
          <p:cNvSpPr>
            <a:spLocks noChangeArrowheads="1"/>
          </p:cNvSpPr>
          <p:nvPr/>
        </p:nvSpPr>
        <p:spPr bwMode="auto">
          <a:xfrm>
            <a:off x="4413611" y="2076341"/>
            <a:ext cx="713160" cy="552371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 defTabSz="914217">
              <a:defRPr/>
            </a:pPr>
            <a:endParaRPr lang="en-US" dirty="0">
              <a:solidFill>
                <a:srgbClr val="445469"/>
              </a:solidFill>
              <a:latin typeface="Lato Light"/>
              <a:ea typeface="SimSun" charset="0"/>
            </a:endParaRPr>
          </a:p>
        </p:txBody>
      </p:sp>
      <p:sp>
        <p:nvSpPr>
          <p:cNvPr id="52" name="Freeform 237"/>
          <p:cNvSpPr>
            <a:spLocks noChangeArrowheads="1"/>
          </p:cNvSpPr>
          <p:nvPr/>
        </p:nvSpPr>
        <p:spPr bwMode="auto">
          <a:xfrm>
            <a:off x="7153468" y="2106567"/>
            <a:ext cx="625373" cy="429260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 defTabSz="914217">
              <a:defRPr/>
            </a:pPr>
            <a:endParaRPr lang="en-US" dirty="0">
              <a:solidFill>
                <a:srgbClr val="445469"/>
              </a:solidFill>
              <a:latin typeface="Lato Light"/>
              <a:ea typeface="SimSun" charset="0"/>
            </a:endParaRPr>
          </a:p>
        </p:txBody>
      </p:sp>
      <p:sp>
        <p:nvSpPr>
          <p:cNvPr id="56" name="AutoShape 19"/>
          <p:cNvSpPr>
            <a:spLocks/>
          </p:cNvSpPr>
          <p:nvPr/>
        </p:nvSpPr>
        <p:spPr bwMode="auto">
          <a:xfrm>
            <a:off x="10012731" y="2072948"/>
            <a:ext cx="476143" cy="476267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2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7" name="Group 43">
            <a:extLst>
              <a:ext uri="{FF2B5EF4-FFF2-40B4-BE49-F238E27FC236}">
                <a16:creationId xmlns:a16="http://schemas.microsoft.com/office/drawing/2014/main" id="{BD4852C5-48A2-4998-8EB3-E88DE2C38BCB}"/>
              </a:ext>
            </a:extLst>
          </p:cNvPr>
          <p:cNvGrpSpPr/>
          <p:nvPr/>
        </p:nvGrpSpPr>
        <p:grpSpPr>
          <a:xfrm>
            <a:off x="0" y="241509"/>
            <a:ext cx="12192000" cy="1039544"/>
            <a:chOff x="-186201" y="483017"/>
            <a:chExt cx="24546439" cy="2079087"/>
          </a:xfrm>
        </p:grpSpPr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DF6D217B-66A6-44CA-858A-554CCB8CEA64}"/>
                </a:ext>
              </a:extLst>
            </p:cNvPr>
            <p:cNvSpPr txBox="1"/>
            <p:nvPr/>
          </p:nvSpPr>
          <p:spPr>
            <a:xfrm>
              <a:off x="-23762" y="483017"/>
              <a:ext cx="24384000" cy="1015646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fr-FR" sz="3000" b="1" dirty="0">
                  <a:latin typeface="Lato Regular"/>
                  <a:cs typeface="Lato Regular"/>
                </a:rPr>
                <a:t>Comment ajouter de l’intelligence aux données par les ontologies </a:t>
              </a:r>
              <a:endParaRPr lang="id-ID" sz="3000" b="1" dirty="0">
                <a:latin typeface="Lato Regular"/>
                <a:cs typeface="Lato Regular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4502BC-945E-4B47-BB25-F676E4008A47}"/>
                </a:ext>
              </a:extLst>
            </p:cNvPr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9D669D5D-7AC9-41D2-B19E-22D836717905}"/>
                </a:ext>
              </a:extLst>
            </p:cNvPr>
            <p:cNvSpPr txBox="1">
              <a:spLocks/>
            </p:cNvSpPr>
            <p:nvPr/>
          </p:nvSpPr>
          <p:spPr>
            <a:xfrm>
              <a:off x="-186201" y="1455535"/>
              <a:ext cx="24546439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800" dirty="0">
                  <a:solidFill>
                    <a:schemeClr val="tx1"/>
                  </a:solidFill>
                  <a:latin typeface="Copperplate Gothic Bold" panose="020E0705020206020404" pitchFamily="34" charset="0"/>
                  <a:cs typeface="Arial" panose="020B0604020202020204" pitchFamily="34" charset="0"/>
                </a:rPr>
                <a:t>Exploiter les propriétés systémiques de la donnée</a:t>
              </a:r>
            </a:p>
          </p:txBody>
        </p:sp>
      </p:grpSp>
      <p:sp>
        <p:nvSpPr>
          <p:cNvPr id="31" name="TextBox 40">
            <a:extLst>
              <a:ext uri="{FF2B5EF4-FFF2-40B4-BE49-F238E27FC236}">
                <a16:creationId xmlns:a16="http://schemas.microsoft.com/office/drawing/2014/main" id="{4BA3C54D-168B-428D-9C75-1D0B4487F029}"/>
              </a:ext>
            </a:extLst>
          </p:cNvPr>
          <p:cNvSpPr txBox="1"/>
          <p:nvPr/>
        </p:nvSpPr>
        <p:spPr>
          <a:xfrm>
            <a:off x="9333327" y="3390135"/>
            <a:ext cx="1883364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 defTabSz="914217"/>
            <a:r>
              <a:rPr lang="fr-FR" sz="2000" b="1" dirty="0">
                <a:solidFill>
                  <a:schemeClr val="accent4"/>
                </a:solidFill>
                <a:latin typeface="Lato Regular"/>
                <a:cs typeface="Lato Regular"/>
              </a:rPr>
              <a:t>Interprétation</a:t>
            </a:r>
            <a:endParaRPr lang="id-ID" sz="2000" b="1" dirty="0">
              <a:solidFill>
                <a:schemeClr val="accent4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05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4" grpId="0" animBg="1"/>
      <p:bldP spid="53" grpId="0" animBg="1"/>
      <p:bldP spid="55" grpId="0" animBg="1"/>
      <p:bldP spid="46" grpId="0" animBg="1"/>
      <p:bldP spid="51" grpId="0" animBg="1"/>
      <p:bldP spid="52" grpId="0" animBg="1"/>
      <p:bldP spid="56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4253CAF-5B4B-424B-9553-46487AD2F0D1}"/>
              </a:ext>
            </a:extLst>
          </p:cNvPr>
          <p:cNvGrpSpPr/>
          <p:nvPr/>
        </p:nvGrpSpPr>
        <p:grpSpPr>
          <a:xfrm>
            <a:off x="4923706" y="1982738"/>
            <a:ext cx="6655609" cy="4365813"/>
            <a:chOff x="4453443" y="2505250"/>
            <a:chExt cx="6655609" cy="3941984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4A70D2B-F2D3-4FDB-ADFA-07DD0E5AFD52}"/>
                </a:ext>
              </a:extLst>
            </p:cNvPr>
            <p:cNvGrpSpPr/>
            <p:nvPr/>
          </p:nvGrpSpPr>
          <p:grpSpPr>
            <a:xfrm>
              <a:off x="4453443" y="2505250"/>
              <a:ext cx="6655609" cy="3941984"/>
              <a:chOff x="4353295" y="2922319"/>
              <a:chExt cx="6655609" cy="3762865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97DF7C38-F4E2-4AC9-A083-905F56A9F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353295" y="2922319"/>
                <a:ext cx="6512791" cy="3278456"/>
              </a:xfrm>
              <a:prstGeom prst="rect">
                <a:avLst/>
              </a:prstGeom>
            </p:spPr>
          </p:pic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D8039EA7-B734-4619-BD0D-7C38FCB6839D}"/>
                  </a:ext>
                </a:extLst>
              </p:cNvPr>
              <p:cNvGrpSpPr/>
              <p:nvPr/>
            </p:nvGrpSpPr>
            <p:grpSpPr>
              <a:xfrm>
                <a:off x="4996543" y="3200402"/>
                <a:ext cx="6012361" cy="3484782"/>
                <a:chOff x="5758543" y="3200402"/>
                <a:chExt cx="6012361" cy="3484782"/>
              </a:xfrm>
            </p:grpSpPr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567375AF-57F6-4F72-82EF-1E3D61FB97C7}"/>
                    </a:ext>
                  </a:extLst>
                </p:cNvPr>
                <p:cNvSpPr txBox="1"/>
                <p:nvPr/>
              </p:nvSpPr>
              <p:spPr>
                <a:xfrm>
                  <a:off x="5758543" y="6019799"/>
                  <a:ext cx="29418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Signifiant </a:t>
                  </a:r>
                  <a:r>
                    <a:rPr lang="fr-FR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/ Syntaxe</a:t>
                  </a:r>
                </a:p>
                <a:p>
                  <a:r>
                    <a:rPr lang="fr-FR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Forme :  Orale / Graphique</a:t>
                  </a:r>
                </a:p>
              </p:txBody>
            </p:sp>
            <p:sp>
              <p:nvSpPr>
                <p:cNvPr id="8" name="ZoneTexte 7">
                  <a:extLst>
                    <a:ext uri="{FF2B5EF4-FFF2-40B4-BE49-F238E27FC236}">
                      <a16:creationId xmlns:a16="http://schemas.microsoft.com/office/drawing/2014/main" id="{B9CAEA99-BE0B-43F3-A573-A885A775843B}"/>
                    </a:ext>
                  </a:extLst>
                </p:cNvPr>
                <p:cNvSpPr txBox="1"/>
                <p:nvPr/>
              </p:nvSpPr>
              <p:spPr>
                <a:xfrm>
                  <a:off x="9492342" y="3200402"/>
                  <a:ext cx="213391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Signifié</a:t>
                  </a:r>
                </a:p>
                <a:p>
                  <a:r>
                    <a:rPr lang="fr-FR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Sémantique / Sens</a:t>
                  </a:r>
                </a:p>
              </p:txBody>
            </p:sp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6541CF22-2503-4233-A243-4B257AE8613A}"/>
                    </a:ext>
                  </a:extLst>
                </p:cNvPr>
                <p:cNvSpPr txBox="1"/>
                <p:nvPr/>
              </p:nvSpPr>
              <p:spPr>
                <a:xfrm>
                  <a:off x="9688283" y="6038853"/>
                  <a:ext cx="20826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Référent</a:t>
                  </a:r>
                </a:p>
                <a:p>
                  <a:r>
                    <a:rPr lang="fr-FR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Extra - linguistique</a:t>
                  </a:r>
                </a:p>
              </p:txBody>
            </p:sp>
          </p:grp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85BF1781-E566-419B-AB0D-CC17C9E1301E}"/>
                </a:ext>
              </a:extLst>
            </p:cNvPr>
            <p:cNvSpPr txBox="1"/>
            <p:nvPr/>
          </p:nvSpPr>
          <p:spPr>
            <a:xfrm>
              <a:off x="7023510" y="4269708"/>
              <a:ext cx="130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Triangle </a:t>
              </a:r>
            </a:p>
            <a:p>
              <a:pPr algn="ctr"/>
              <a:r>
                <a:rPr lang="fr-FR" dirty="0"/>
                <a:t>sémiotique</a:t>
              </a:r>
            </a:p>
          </p:txBody>
        </p:sp>
      </p:grp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7FD1CA6A-CCC6-4E8A-9A16-170A92912D45}"/>
              </a:ext>
            </a:extLst>
          </p:cNvPr>
          <p:cNvSpPr txBox="1">
            <a:spLocks/>
          </p:cNvSpPr>
          <p:nvPr/>
        </p:nvSpPr>
        <p:spPr>
          <a:xfrm>
            <a:off x="258541" y="1962732"/>
            <a:ext cx="5881006" cy="2896664"/>
          </a:xfrm>
          <a:prstGeom prst="rect">
            <a:avLst/>
          </a:prstGeom>
        </p:spPr>
        <p:txBody>
          <a:bodyPr/>
          <a:lstStyle>
            <a:lvl1pPr marL="228600" indent="-36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►"/>
            </a:pPr>
            <a:r>
              <a:rPr lang="fr-FR" sz="1800" dirty="0">
                <a:latin typeface="+mn-lt"/>
              </a:rPr>
              <a:t>Afin de décrire sémantiquement un objet physique, nous devons le désigner sans ambiguïté en tant que membre d’une catégorie connue qui sera définie formellement dans une ontologie.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►"/>
            </a:pPr>
            <a:r>
              <a:rPr lang="fr-FR" sz="1800" dirty="0">
                <a:latin typeface="+mn-lt"/>
              </a:rPr>
              <a:t>Si le « signe » (ou « </a:t>
            </a:r>
            <a:r>
              <a:rPr lang="fr-FR" sz="1800" b="1" dirty="0">
                <a:latin typeface="+mn-lt"/>
              </a:rPr>
              <a:t>signifiant</a:t>
            </a:r>
            <a:r>
              <a:rPr lang="fr-FR" sz="1800" dirty="0">
                <a:latin typeface="+mn-lt"/>
              </a:rPr>
              <a:t> » dans le jargon de la sémiotique) représentant la catégorie conceptuelle (le </a:t>
            </a:r>
            <a:r>
              <a:rPr lang="fr-FR" sz="1800" b="1" dirty="0">
                <a:latin typeface="+mn-lt"/>
              </a:rPr>
              <a:t>signifié</a:t>
            </a:r>
            <a:r>
              <a:rPr lang="fr-FR" sz="1800" dirty="0">
                <a:latin typeface="+mn-lt"/>
              </a:rPr>
              <a:t>) à la quelle appartient l’objet  a une relation analogique (de ressemblance) avec un objet (le </a:t>
            </a:r>
            <a:r>
              <a:rPr lang="fr-FR" sz="1800" b="1" dirty="0">
                <a:latin typeface="+mn-lt"/>
              </a:rPr>
              <a:t>référent</a:t>
            </a:r>
            <a:r>
              <a:rPr lang="fr-FR" sz="1800" dirty="0">
                <a:latin typeface="+mn-lt"/>
              </a:rPr>
              <a:t>) représentatif de cette catégorie, on parle de signe </a:t>
            </a:r>
            <a:r>
              <a:rPr lang="fr-FR" sz="1800" i="1" dirty="0">
                <a:latin typeface="+mn-lt"/>
              </a:rPr>
              <a:t>iconique</a:t>
            </a:r>
            <a:r>
              <a:rPr lang="fr-FR" sz="1800" dirty="0">
                <a:latin typeface="+mn-lt"/>
              </a:rPr>
              <a:t>, comme ceux qui sont utilisés dans  les panneaux routiers, les pictogrammes, …..</a:t>
            </a: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FBAA180-8393-40E3-AF74-AEF9FAC98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8" y="4554405"/>
            <a:ext cx="4811487" cy="17979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indent="-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►"/>
            </a:pPr>
            <a:r>
              <a:rPr lang="fr-FR" altLang="fr-FR" sz="1800" dirty="0">
                <a:solidFill>
                  <a:srgbClr val="222222"/>
                </a:solidFill>
                <a:latin typeface="+mn-lt"/>
              </a:rPr>
              <a:t>La </a:t>
            </a:r>
            <a:r>
              <a:rPr lang="fr-FR" altLang="fr-FR" sz="1800" b="1" dirty="0">
                <a:solidFill>
                  <a:srgbClr val="222222"/>
                </a:solidFill>
                <a:latin typeface="+mn-lt"/>
              </a:rPr>
              <a:t>sémantique</a:t>
            </a:r>
            <a:r>
              <a:rPr lang="fr-FR" altLang="fr-FR" sz="1800" dirty="0">
                <a:solidFill>
                  <a:srgbClr val="222222"/>
                </a:solidFill>
                <a:latin typeface="+mn-lt"/>
              </a:rPr>
              <a:t> est une branche de la</a:t>
            </a:r>
            <a:r>
              <a:rPr lang="fr-FR" altLang="fr-FR" sz="1800" dirty="0">
                <a:latin typeface="+mn-lt"/>
              </a:rPr>
              <a:t> linguistique qui étudie les signifiés, ce dont on parle, ce que l'on veut énoncer 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►"/>
            </a:pPr>
            <a:r>
              <a:rPr lang="fr-FR" altLang="fr-FR" sz="1800" dirty="0">
                <a:latin typeface="+mn-lt"/>
              </a:rPr>
              <a:t>La </a:t>
            </a:r>
            <a:r>
              <a:rPr lang="fr-FR" altLang="fr-FR" sz="1800" b="1" dirty="0">
                <a:latin typeface="+mn-lt"/>
              </a:rPr>
              <a:t>syntaxe</a:t>
            </a:r>
            <a:r>
              <a:rPr lang="fr-FR" altLang="fr-FR" sz="1800" dirty="0">
                <a:latin typeface="+mn-lt"/>
              </a:rPr>
              <a:t>, Sa branche symétrique, concerne pour sa part le signifiant, sa forme, sa langue, sa graphie, sa grammaire, etc. </a:t>
            </a:r>
          </a:p>
        </p:txBody>
      </p:sp>
      <p:grpSp>
        <p:nvGrpSpPr>
          <p:cNvPr id="17" name="Group 44">
            <a:extLst>
              <a:ext uri="{FF2B5EF4-FFF2-40B4-BE49-F238E27FC236}">
                <a16:creationId xmlns:a16="http://schemas.microsoft.com/office/drawing/2014/main" id="{D2515B2B-2F42-47B9-A197-4C5F877BE410}"/>
              </a:ext>
            </a:extLst>
          </p:cNvPr>
          <p:cNvGrpSpPr/>
          <p:nvPr/>
        </p:nvGrpSpPr>
        <p:grpSpPr>
          <a:xfrm>
            <a:off x="0" y="241509"/>
            <a:ext cx="12192000" cy="1039544"/>
            <a:chOff x="2629790" y="483017"/>
            <a:chExt cx="15718298" cy="2079087"/>
          </a:xfrm>
        </p:grpSpPr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77AD162A-5844-400F-9BB2-C424FA3B06D9}"/>
                </a:ext>
              </a:extLst>
            </p:cNvPr>
            <p:cNvSpPr txBox="1"/>
            <p:nvPr/>
          </p:nvSpPr>
          <p:spPr>
            <a:xfrm>
              <a:off x="2629790" y="483017"/>
              <a:ext cx="15718298" cy="120031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Contextualisation et ontologies</a:t>
              </a:r>
              <a:endPara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Regular"/>
                <a:ea typeface="+mn-ea"/>
                <a:cs typeface="Lato Regular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185FF3-C161-428A-933D-135AB25078DC}"/>
                </a:ext>
              </a:extLst>
            </p:cNvPr>
            <p:cNvSpPr/>
            <p:nvPr/>
          </p:nvSpPr>
          <p:spPr>
            <a:xfrm>
              <a:off x="9795565" y="2470666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C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D4E8687D-6285-4806-9E0C-0EA557FC108D}"/>
                </a:ext>
              </a:extLst>
            </p:cNvPr>
            <p:cNvSpPr txBox="1">
              <a:spLocks/>
            </p:cNvSpPr>
            <p:nvPr/>
          </p:nvSpPr>
          <p:spPr>
            <a:xfrm>
              <a:off x="4777847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 fontScale="85000" lnSpcReduction="10000"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43818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opperplate Gothic Bold" panose="020E0705020206020404" pitchFamily="34" charset="0"/>
                  <a:ea typeface="+mn-ea"/>
                </a:rPr>
                <a:t>Une forme syntaxique sans " sémantique " n'est pas exploitable pour le raisonnement</a:t>
              </a:r>
              <a:endPara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7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AA1F9F-917B-4FFD-A3AE-604FD59B1165}"/>
              </a:ext>
            </a:extLst>
          </p:cNvPr>
          <p:cNvSpPr/>
          <p:nvPr/>
        </p:nvSpPr>
        <p:spPr>
          <a:xfrm>
            <a:off x="0" y="6643225"/>
            <a:ext cx="12192000" cy="16764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6E95AD-37A5-4130-B2AC-38A29778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7132" y="1765474"/>
            <a:ext cx="7062651" cy="45656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19934D-1A59-4201-8278-38B9BCCEDAC2}"/>
              </a:ext>
            </a:extLst>
          </p:cNvPr>
          <p:cNvSpPr/>
          <p:nvPr/>
        </p:nvSpPr>
        <p:spPr>
          <a:xfrm>
            <a:off x="436623" y="1576032"/>
            <a:ext cx="573081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fr-FR" sz="1300" dirty="0">
                <a:latin typeface="+mn-lt"/>
                <a:cs typeface="Arial" panose="020B0604020202020204" pitchFamily="34" charset="0"/>
              </a:rPr>
              <a:t>Le</a:t>
            </a:r>
            <a:r>
              <a:rPr lang="fr-FR" sz="1300" b="1" dirty="0">
                <a:latin typeface="+mn-lt"/>
                <a:cs typeface="Arial" panose="020B0604020202020204" pitchFamily="34" charset="0"/>
              </a:rPr>
              <a:t> Sensemaking</a:t>
            </a:r>
            <a:r>
              <a:rPr lang="fr-FR" sz="1300" dirty="0">
                <a:latin typeface="+mn-lt"/>
                <a:cs typeface="Arial" panose="020B0604020202020204" pitchFamily="34" charset="0"/>
              </a:rPr>
              <a:t> » est un néologisme créé pour évoquer la « création de sens », selon l’expression anglaise courante « to Make Sense of » Something, qui signifie littéralement « faire sens » de quelque chose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0705782-AD60-4CC0-8955-409F2CF16E16}"/>
              </a:ext>
            </a:extLst>
          </p:cNvPr>
          <p:cNvSpPr txBox="1"/>
          <p:nvPr/>
        </p:nvSpPr>
        <p:spPr>
          <a:xfrm>
            <a:off x="449960" y="2196520"/>
            <a:ext cx="5717478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300" dirty="0">
                <a:latin typeface="+mn-lt"/>
                <a:cs typeface="Arial" panose="020B0604020202020204" pitchFamily="34" charset="0"/>
              </a:rPr>
              <a:t>Certes les organisations ont besoins d’un leader qui prennent les décisions. Toutefois un leadership très autoritaire peut conduire à la catastrophe. </a:t>
            </a:r>
          </a:p>
          <a:p>
            <a:pPr>
              <a:lnSpc>
                <a:spcPts val="1400"/>
              </a:lnSpc>
            </a:pPr>
            <a:endParaRPr lang="fr-FR" sz="1300" b="1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fr-FR" sz="1300" b="1" dirty="0">
                <a:latin typeface="+mn-lt"/>
                <a:cs typeface="Arial" panose="020B0604020202020204" pitchFamily="34" charset="0"/>
              </a:rPr>
              <a:t>Il convient donc de trouver un juste équilibre : </a:t>
            </a:r>
          </a:p>
          <a:p>
            <a:pPr>
              <a:lnSpc>
                <a:spcPts val="1400"/>
              </a:lnSpc>
              <a:spcAft>
                <a:spcPts val="300"/>
              </a:spcAft>
            </a:pPr>
            <a:r>
              <a:rPr lang="fr-FR" sz="1300" b="1" dirty="0">
                <a:latin typeface="+mn-lt"/>
                <a:cs typeface="Arial" panose="020B0604020202020204" pitchFamily="34" charset="0"/>
              </a:rPr>
              <a:t>c'est à chaque instant que se joue l’équilibre entre réflexes (passés) et réflexion (tournée vers le futur) dans l’exercice de juger (au présent).  </a:t>
            </a:r>
          </a:p>
          <a:p>
            <a:pPr>
              <a:lnSpc>
                <a:spcPts val="1400"/>
              </a:lnSpc>
            </a:pPr>
            <a:r>
              <a:rPr lang="fr-FR" sz="1300" b="1" i="1" dirty="0">
                <a:latin typeface="+mn-lt"/>
                <a:cs typeface="Arial" panose="020B0604020202020204" pitchFamily="34" charset="0"/>
              </a:rPr>
              <a:t>Grâce au Sensemaking, nous ne nous enfermons pas dans le sens que nous nous sommes forgé par le passé, et nous pouvons accepter d'autres interprétations que la nôtre</a:t>
            </a:r>
            <a:r>
              <a:rPr lang="fr-FR" sz="1300" b="1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DA91B-4AB2-4884-865B-E8FD831180AE}"/>
              </a:ext>
            </a:extLst>
          </p:cNvPr>
          <p:cNvSpPr/>
          <p:nvPr/>
        </p:nvSpPr>
        <p:spPr>
          <a:xfrm>
            <a:off x="435009" y="4111897"/>
            <a:ext cx="4528877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fr-FR" sz="1300" dirty="0">
                <a:latin typeface="+mn-lt"/>
                <a:cs typeface="Arial" panose="020B0604020202020204" pitchFamily="34" charset="0"/>
              </a:rPr>
              <a:t>L'organisation connaissante (Knowing Organization) possède des informations et des connaissances qui lui confèrent un avantage particulier, lui permettant de manœuvrer avec intelligence, créativité et, parfois, ruse. </a:t>
            </a:r>
          </a:p>
          <a:p>
            <a:pPr>
              <a:lnSpc>
                <a:spcPts val="1300"/>
              </a:lnSpc>
            </a:pPr>
            <a:endParaRPr lang="fr-FR" sz="13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fr-FR" sz="1300" dirty="0">
                <a:latin typeface="+mn-lt"/>
                <a:cs typeface="Arial" panose="020B0604020202020204" pitchFamily="34" charset="0"/>
              </a:rPr>
              <a:t>Elle est organisée pour soutenir son développement dans un environnement dynamique. </a:t>
            </a:r>
          </a:p>
          <a:p>
            <a:pPr>
              <a:lnSpc>
                <a:spcPts val="1300"/>
              </a:lnSpc>
            </a:pPr>
            <a:endParaRPr lang="fr-FR" sz="13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fr-FR" sz="1300" b="1" dirty="0">
                <a:latin typeface="+mn-lt"/>
                <a:cs typeface="Arial" panose="020B0604020202020204" pitchFamily="34" charset="0"/>
              </a:rPr>
              <a:t>En comprenant son environnement, elle est capable de se préparer rapidement à l’adaptation. </a:t>
            </a:r>
          </a:p>
          <a:p>
            <a:pPr>
              <a:lnSpc>
                <a:spcPts val="1300"/>
              </a:lnSpc>
            </a:pPr>
            <a:r>
              <a:rPr lang="fr-FR" sz="1300" b="1" dirty="0">
                <a:latin typeface="+mn-lt"/>
                <a:cs typeface="Arial" panose="020B0604020202020204" pitchFamily="34" charset="0"/>
              </a:rPr>
              <a:t>En rassemblant les compétences et l'expertise de ses membres, elle peut s'engager dans l'apprentissage continu et l'innovation</a:t>
            </a:r>
            <a:endParaRPr lang="fr-FR" sz="13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2404A9-321E-4F9C-B736-7A29E2E8D04E}"/>
              </a:ext>
            </a:extLst>
          </p:cNvPr>
          <p:cNvSpPr/>
          <p:nvPr/>
        </p:nvSpPr>
        <p:spPr>
          <a:xfrm>
            <a:off x="9993905" y="2094265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Knowing </a:t>
            </a: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fr-FR" b="1" dirty="0"/>
          </a:p>
        </p:txBody>
      </p:sp>
      <p:grpSp>
        <p:nvGrpSpPr>
          <p:cNvPr id="20" name="Group 44">
            <a:extLst>
              <a:ext uri="{FF2B5EF4-FFF2-40B4-BE49-F238E27FC236}">
                <a16:creationId xmlns:a16="http://schemas.microsoft.com/office/drawing/2014/main" id="{AC35A27A-02F6-4303-93A7-29B774481827}"/>
              </a:ext>
            </a:extLst>
          </p:cNvPr>
          <p:cNvGrpSpPr/>
          <p:nvPr/>
        </p:nvGrpSpPr>
        <p:grpSpPr>
          <a:xfrm>
            <a:off x="0" y="241509"/>
            <a:ext cx="12192000" cy="1039544"/>
            <a:chOff x="2629790" y="483017"/>
            <a:chExt cx="15718298" cy="2079087"/>
          </a:xfrm>
        </p:grpSpPr>
        <p:sp>
          <p:nvSpPr>
            <p:cNvPr id="21" name="TextBox 45">
              <a:extLst>
                <a:ext uri="{FF2B5EF4-FFF2-40B4-BE49-F238E27FC236}">
                  <a16:creationId xmlns:a16="http://schemas.microsoft.com/office/drawing/2014/main" id="{A59B3C30-FAB2-41D2-AECF-B3EE457ED3EC}"/>
                </a:ext>
              </a:extLst>
            </p:cNvPr>
            <p:cNvSpPr txBox="1"/>
            <p:nvPr/>
          </p:nvSpPr>
          <p:spPr>
            <a:xfrm>
              <a:off x="2629790" y="483017"/>
              <a:ext cx="15718298" cy="120031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Lato Regular"/>
                  <a:ea typeface="+mn-ea"/>
                  <a:cs typeface="Lato Regular"/>
                </a:rPr>
                <a:t>Le ‘sensemaking’ ou création de sens</a:t>
              </a:r>
              <a:endParaRPr kumimoji="0" lang="id-ID" sz="48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Regular"/>
                <a:ea typeface="+mn-ea"/>
                <a:cs typeface="Lato Regular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6DC4C4-B557-4857-A4AB-9A17C5036F70}"/>
                </a:ext>
              </a:extLst>
            </p:cNvPr>
            <p:cNvSpPr/>
            <p:nvPr/>
          </p:nvSpPr>
          <p:spPr>
            <a:xfrm>
              <a:off x="9795565" y="2470666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C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8DA9101-1C3F-4491-8756-76EF8AC99F7A}"/>
                </a:ext>
              </a:extLst>
            </p:cNvPr>
            <p:cNvSpPr txBox="1">
              <a:spLocks/>
            </p:cNvSpPr>
            <p:nvPr/>
          </p:nvSpPr>
          <p:spPr>
            <a:xfrm>
              <a:off x="4777847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 fontAlgn="auto">
                <a:spcAft>
                  <a:spcPts val="0"/>
                </a:spcAft>
                <a:defRPr/>
              </a:pPr>
              <a:r>
                <a:rPr lang="fr-FR" sz="1600" dirty="0">
                  <a:solidFill>
                    <a:schemeClr val="tx1"/>
                  </a:solidFill>
                  <a:latin typeface="Copperplate Gothic Bold" panose="020E0705020206020404" pitchFamily="34" charset="0"/>
                </a:rPr>
                <a:t>Face a la complexité, comment donner du sens a la prise de décision </a:t>
              </a:r>
            </a:p>
            <a:p>
              <a:pPr marL="0" marR="0" lvl="0" indent="0" algn="ctr" defTabSz="543818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Lato Light"/>
                <a:ea typeface="+mn-ea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8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43">
            <a:extLst>
              <a:ext uri="{FF2B5EF4-FFF2-40B4-BE49-F238E27FC236}">
                <a16:creationId xmlns:a16="http://schemas.microsoft.com/office/drawing/2014/main" id="{E29E4B2C-D1A1-4EDC-855D-07E1A650BAAC}"/>
              </a:ext>
            </a:extLst>
          </p:cNvPr>
          <p:cNvGrpSpPr/>
          <p:nvPr/>
        </p:nvGrpSpPr>
        <p:grpSpPr>
          <a:xfrm>
            <a:off x="1588" y="242340"/>
            <a:ext cx="12188825" cy="1301944"/>
            <a:chOff x="-186201" y="483017"/>
            <a:chExt cx="24546439" cy="2604555"/>
          </a:xfrm>
        </p:grpSpPr>
        <p:sp>
          <p:nvSpPr>
            <p:cNvPr id="90" name="Subtitle 2">
              <a:extLst>
                <a:ext uri="{FF2B5EF4-FFF2-40B4-BE49-F238E27FC236}">
                  <a16:creationId xmlns:a16="http://schemas.microsoft.com/office/drawing/2014/main" id="{041F2B43-BA9B-47EB-B9C7-9B6D19FE5B06}"/>
                </a:ext>
              </a:extLst>
            </p:cNvPr>
            <p:cNvSpPr txBox="1">
              <a:spLocks/>
            </p:cNvSpPr>
            <p:nvPr/>
          </p:nvSpPr>
          <p:spPr>
            <a:xfrm>
              <a:off x="-186201" y="1726467"/>
              <a:ext cx="24546439" cy="1237129"/>
            </a:xfrm>
            <a:prstGeom prst="rect">
              <a:avLst/>
            </a:prstGeom>
          </p:spPr>
          <p:txBody>
            <a:bodyPr vert="horz" lIns="108717" tIns="54359" rIns="108717" bIns="54359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600"/>
                </a:lnSpc>
              </a:pPr>
              <a:r>
                <a:rPr lang="fr-FR" sz="1600" dirty="0">
                  <a:solidFill>
                    <a:schemeClr val="tx1"/>
                  </a:solidFill>
                  <a:latin typeface="Copperplate Gothic Bold" panose="020E0705020206020404" pitchFamily="34" charset="0"/>
                </a:rPr>
                <a:t>Resource Description Framework </a:t>
              </a:r>
            </a:p>
            <a:p>
              <a:pPr>
                <a:lnSpc>
                  <a:spcPts val="1600"/>
                </a:lnSpc>
              </a:pPr>
              <a:r>
                <a:rPr lang="fr-FR" sz="1400" dirty="0">
                  <a:solidFill>
                    <a:schemeClr val="tx1"/>
                  </a:solidFill>
                  <a:latin typeface="Copperplate Gothic Bold" panose="020E0705020206020404" pitchFamily="34" charset="0"/>
                </a:rPr>
                <a:t>Les données </a:t>
              </a:r>
              <a:r>
                <a:rPr lang="fr-FR" sz="1400" dirty="0">
                  <a:latin typeface="Copperplate Gothic Bold" panose="020E0705020206020404" pitchFamily="34" charset="0"/>
                </a:rPr>
                <a:t>sont structurées par des triplets : le sujet (ressource), un prédicat (propriété/relation), un objet</a:t>
              </a:r>
              <a:endParaRPr lang="fr-FR" sz="1400" dirty="0">
                <a:solidFill>
                  <a:schemeClr val="tx1"/>
                </a:solidFill>
                <a:latin typeface="Copperplate Gothic Bold" panose="020E0705020206020404" pitchFamily="34" charset="0"/>
              </a:endParaRPr>
            </a:p>
            <a:p>
              <a:pPr defTabSz="543818">
                <a:lnSpc>
                  <a:spcPts val="1300"/>
                </a:lnSpc>
              </a:pPr>
              <a:endParaRPr lang="fr-FR" sz="1600" dirty="0">
                <a:solidFill>
                  <a:srgbClr val="445469"/>
                </a:solidFill>
                <a:latin typeface="Copperplate Gothic Bold" panose="020E07050202060204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44">
              <a:extLst>
                <a:ext uri="{FF2B5EF4-FFF2-40B4-BE49-F238E27FC236}">
                  <a16:creationId xmlns:a16="http://schemas.microsoft.com/office/drawing/2014/main" id="{42D804A1-8859-47ED-824B-1260BBCBD59E}"/>
                </a:ext>
              </a:extLst>
            </p:cNvPr>
            <p:cNvSpPr txBox="1"/>
            <p:nvPr/>
          </p:nvSpPr>
          <p:spPr>
            <a:xfrm>
              <a:off x="-23762" y="483017"/>
              <a:ext cx="24384000" cy="1200599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914217"/>
              <a:r>
                <a:rPr lang="fr-FR" sz="3600" b="1" dirty="0">
                  <a:latin typeface="Lato Regular"/>
                  <a:cs typeface="Lato Regular"/>
                </a:rPr>
                <a:t>Contextualiser / Donner du sens</a:t>
              </a:r>
              <a:endParaRPr lang="id-ID" sz="3600" b="1" dirty="0">
                <a:latin typeface="Lato Regular"/>
                <a:cs typeface="Lato Regular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22611C-98EC-48D9-BE11-9D9E3E99B38A}"/>
                </a:ext>
              </a:extLst>
            </p:cNvPr>
            <p:cNvSpPr/>
            <p:nvPr/>
          </p:nvSpPr>
          <p:spPr>
            <a:xfrm>
              <a:off x="11412312" y="2958477"/>
              <a:ext cx="1553037" cy="1290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58" tIns="22830" rIns="45658" bIns="22830" rtlCol="0" anchor="ctr"/>
            <a:lstStyle/>
            <a:p>
              <a:pPr algn="ctr" defTabSz="914217"/>
              <a:endParaRPr lang="en-US" sz="900" dirty="0">
                <a:solidFill>
                  <a:srgbClr val="9BBB5C"/>
                </a:solidFill>
                <a:latin typeface="Open Sans Ligh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7F40C8-0F94-4C69-A8BF-29141C64AFD2}"/>
              </a:ext>
            </a:extLst>
          </p:cNvPr>
          <p:cNvSpPr/>
          <p:nvPr/>
        </p:nvSpPr>
        <p:spPr>
          <a:xfrm>
            <a:off x="3576918" y="6347012"/>
            <a:ext cx="4930588" cy="35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81200F-B4E1-4FB8-A462-A26AF8004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43" y="1672046"/>
            <a:ext cx="10103432" cy="47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e 90">
            <a:extLst>
              <a:ext uri="{FF2B5EF4-FFF2-40B4-BE49-F238E27FC236}">
                <a16:creationId xmlns:a16="http://schemas.microsoft.com/office/drawing/2014/main" id="{984DAD88-F5B9-4556-8700-ED357FC53685}"/>
              </a:ext>
            </a:extLst>
          </p:cNvPr>
          <p:cNvGrpSpPr/>
          <p:nvPr/>
        </p:nvGrpSpPr>
        <p:grpSpPr>
          <a:xfrm>
            <a:off x="1003085" y="1819223"/>
            <a:ext cx="9933885" cy="4624579"/>
            <a:chOff x="921065" y="1792959"/>
            <a:chExt cx="9936472" cy="462578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A2AF964-CBA6-4D94-A449-2DF6D57F5027}"/>
                </a:ext>
              </a:extLst>
            </p:cNvPr>
            <p:cNvSpPr/>
            <p:nvPr/>
          </p:nvSpPr>
          <p:spPr>
            <a:xfrm>
              <a:off x="921065" y="2707355"/>
              <a:ext cx="1654630" cy="3043892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fr-FR" sz="3599" dirty="0">
                <a:solidFill>
                  <a:srgbClr val="445469"/>
                </a:solidFill>
                <a:latin typeface="Lato"/>
                <a:cs typeface="Arial" panose="020B0604020202020204" pitchFamily="34" charset="0"/>
              </a:endParaRPr>
            </a:p>
          </p:txBody>
        </p:sp>
        <p:pic>
          <p:nvPicPr>
            <p:cNvPr id="14" name="Picture 87">
              <a:extLst>
                <a:ext uri="{FF2B5EF4-FFF2-40B4-BE49-F238E27FC236}">
                  <a16:creationId xmlns:a16="http://schemas.microsoft.com/office/drawing/2014/main" id="{97A848FB-B706-473D-9ABB-870AAF359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4361" y="4001951"/>
              <a:ext cx="715145" cy="596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Flèche : droite 5">
              <a:extLst>
                <a:ext uri="{FF2B5EF4-FFF2-40B4-BE49-F238E27FC236}">
                  <a16:creationId xmlns:a16="http://schemas.microsoft.com/office/drawing/2014/main" id="{B97EEDED-BE90-4EA0-A10E-8DFF156BC699}"/>
                </a:ext>
              </a:extLst>
            </p:cNvPr>
            <p:cNvSpPr/>
            <p:nvPr/>
          </p:nvSpPr>
          <p:spPr>
            <a:xfrm>
              <a:off x="1048871" y="5993172"/>
              <a:ext cx="9161929" cy="425570"/>
            </a:xfrm>
            <a:prstGeom prst="rightArrow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fr-FR" sz="3599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BFF6198-45E3-409C-AEBD-541539FE4C48}"/>
                </a:ext>
              </a:extLst>
            </p:cNvPr>
            <p:cNvSpPr/>
            <p:nvPr/>
          </p:nvSpPr>
          <p:spPr>
            <a:xfrm rot="16200000">
              <a:off x="6533833" y="4039412"/>
              <a:ext cx="3032118" cy="4038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r>
                <a:rPr lang="fr-FR" sz="2000" b="1" dirty="0">
                  <a:solidFill>
                    <a:schemeClr val="bg1"/>
                  </a:solidFill>
                  <a:latin typeface="Lato"/>
                  <a:cs typeface="Arial" panose="020B0604020202020204" pitchFamily="34" charset="0"/>
                </a:rPr>
                <a:t>SERVIR</a:t>
              </a:r>
            </a:p>
          </p:txBody>
        </p:sp>
        <p:sp>
          <p:nvSpPr>
            <p:cNvPr id="9" name="Titre 1">
              <a:extLst>
                <a:ext uri="{FF2B5EF4-FFF2-40B4-BE49-F238E27FC236}">
                  <a16:creationId xmlns:a16="http://schemas.microsoft.com/office/drawing/2014/main" id="{BEB922C0-728A-4E11-BFB7-BB44B89351D1}"/>
                </a:ext>
              </a:extLst>
            </p:cNvPr>
            <p:cNvSpPr txBox="1">
              <a:spLocks/>
            </p:cNvSpPr>
            <p:nvPr/>
          </p:nvSpPr>
          <p:spPr>
            <a:xfrm>
              <a:off x="955899" y="2728505"/>
              <a:ext cx="1608013" cy="510077"/>
            </a:xfrm>
            <a:prstGeom prst="rect">
              <a:avLst/>
            </a:prstGeom>
            <a:noFill/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defTabSz="914217"/>
              <a:r>
                <a:rPr lang="fr-FR" sz="1600" dirty="0">
                  <a:solidFill>
                    <a:srgbClr val="C00000"/>
                  </a:solidFill>
                  <a:latin typeface="Lato"/>
                </a:rPr>
                <a:t>Systems </a:t>
              </a:r>
            </a:p>
            <a:p>
              <a:pPr defTabSz="914217"/>
              <a:r>
                <a:rPr lang="fr-FR" sz="1600" dirty="0">
                  <a:solidFill>
                    <a:srgbClr val="C00000"/>
                  </a:solidFill>
                  <a:latin typeface="Lato"/>
                </a:rPr>
                <a:t>of Engagement</a:t>
              </a:r>
            </a:p>
          </p:txBody>
        </p:sp>
        <p:sp>
          <p:nvSpPr>
            <p:cNvPr id="10" name="Titre 1">
              <a:extLst>
                <a:ext uri="{FF2B5EF4-FFF2-40B4-BE49-F238E27FC236}">
                  <a16:creationId xmlns:a16="http://schemas.microsoft.com/office/drawing/2014/main" id="{C062EFE4-98C5-477A-8A05-B0302FD84E63}"/>
                </a:ext>
              </a:extLst>
            </p:cNvPr>
            <p:cNvSpPr txBox="1">
              <a:spLocks/>
            </p:cNvSpPr>
            <p:nvPr/>
          </p:nvSpPr>
          <p:spPr>
            <a:xfrm>
              <a:off x="1148509" y="5216848"/>
              <a:ext cx="1275808" cy="523131"/>
            </a:xfrm>
            <a:prstGeom prst="rect">
              <a:avLst/>
            </a:prstGeom>
            <a:noFill/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defTabSz="914217"/>
              <a:r>
                <a:rPr lang="fr-FR" sz="1600" dirty="0">
                  <a:solidFill>
                    <a:srgbClr val="C00000"/>
                  </a:solidFill>
                  <a:latin typeface="Lato"/>
                </a:rPr>
                <a:t>Systems </a:t>
              </a:r>
            </a:p>
            <a:p>
              <a:pPr defTabSz="914217"/>
              <a:r>
                <a:rPr lang="fr-FR" sz="1600" dirty="0">
                  <a:solidFill>
                    <a:srgbClr val="C00000"/>
                  </a:solidFill>
                  <a:latin typeface="Lato"/>
                </a:rPr>
                <a:t>of Record</a:t>
              </a:r>
              <a:endParaRPr lang="fr-FR" sz="1800" dirty="0">
                <a:solidFill>
                  <a:srgbClr val="C00000"/>
                </a:solidFill>
                <a:latin typeface="Lato"/>
              </a:endParaRPr>
            </a:p>
          </p:txBody>
        </p:sp>
        <p:pic>
          <p:nvPicPr>
            <p:cNvPr id="11" name="Picture 76" descr="data_cylinder_3stack_gray.png">
              <a:extLst>
                <a:ext uri="{FF2B5EF4-FFF2-40B4-BE49-F238E27FC236}">
                  <a16:creationId xmlns:a16="http://schemas.microsoft.com/office/drawing/2014/main" id="{707C5E35-FAFB-4D26-A6FC-A48C60C7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690" y="4635270"/>
              <a:ext cx="558256" cy="405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87">
              <a:extLst>
                <a:ext uri="{FF2B5EF4-FFF2-40B4-BE49-F238E27FC236}">
                  <a16:creationId xmlns:a16="http://schemas.microsoft.com/office/drawing/2014/main" id="{CAB5F933-4505-412D-98DD-0C2199520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9196" y="3812828"/>
              <a:ext cx="715145" cy="661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15">
              <a:extLst>
                <a:ext uri="{FF2B5EF4-FFF2-40B4-BE49-F238E27FC236}">
                  <a16:creationId xmlns:a16="http://schemas.microsoft.com/office/drawing/2014/main" id="{105FEA8D-8D3F-4C12-A922-2FE547142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4493" y="3290062"/>
              <a:ext cx="871776" cy="479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76" descr="data_cylinder_3stack_gray.png">
              <a:extLst>
                <a:ext uri="{FF2B5EF4-FFF2-40B4-BE49-F238E27FC236}">
                  <a16:creationId xmlns:a16="http://schemas.microsoft.com/office/drawing/2014/main" id="{3D98E339-92AA-40E8-BDAE-410A0C22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6387" y="4783316"/>
              <a:ext cx="558256" cy="445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30432D94-74FC-4B96-9733-54E0A09F6573}"/>
                </a:ext>
              </a:extLst>
            </p:cNvPr>
            <p:cNvSpPr/>
            <p:nvPr/>
          </p:nvSpPr>
          <p:spPr>
            <a:xfrm rot="16200000">
              <a:off x="4429040" y="4039803"/>
              <a:ext cx="3032902" cy="4038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r>
                <a:rPr lang="fr-FR" sz="2000" b="1" dirty="0">
                  <a:solidFill>
                    <a:schemeClr val="bg1"/>
                  </a:solidFill>
                  <a:latin typeface="Lato"/>
                  <a:cs typeface="Arial" panose="020B0604020202020204" pitchFamily="34" charset="0"/>
                </a:rPr>
                <a:t>HARMONISER</a:t>
              </a: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0F6D4202-4D8A-427D-851C-B5AE1A3EF8DA}"/>
                </a:ext>
              </a:extLst>
            </p:cNvPr>
            <p:cNvSpPr/>
            <p:nvPr/>
          </p:nvSpPr>
          <p:spPr>
            <a:xfrm rot="16200000">
              <a:off x="1590429" y="4046593"/>
              <a:ext cx="3100264" cy="4038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r>
                <a:rPr lang="fr-FR" sz="2000" b="1" dirty="0">
                  <a:solidFill>
                    <a:schemeClr val="bg1"/>
                  </a:solidFill>
                  <a:latin typeface="Lato"/>
                  <a:cs typeface="Arial" panose="020B0604020202020204" pitchFamily="34" charset="0"/>
                </a:rPr>
                <a:t>INGERER</a:t>
              </a:r>
            </a:p>
          </p:txBody>
        </p:sp>
        <p:sp>
          <p:nvSpPr>
            <p:cNvPr id="32" name="Organigramme : Document 31">
              <a:extLst>
                <a:ext uri="{FF2B5EF4-FFF2-40B4-BE49-F238E27FC236}">
                  <a16:creationId xmlns:a16="http://schemas.microsoft.com/office/drawing/2014/main" id="{40BF333A-1AFD-4B8A-B8F5-BED366012EE5}"/>
                </a:ext>
              </a:extLst>
            </p:cNvPr>
            <p:cNvSpPr/>
            <p:nvPr/>
          </p:nvSpPr>
          <p:spPr>
            <a:xfrm>
              <a:off x="3492655" y="2814932"/>
              <a:ext cx="757646" cy="589878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fr-FR" sz="3599">
                <a:solidFill>
                  <a:srgbClr val="445469"/>
                </a:solidFill>
                <a:latin typeface="Lato"/>
                <a:cs typeface="Arial" panose="020B0604020202020204" pitchFamily="34" charset="0"/>
              </a:endParaRPr>
            </a:p>
          </p:txBody>
        </p:sp>
        <p:sp>
          <p:nvSpPr>
            <p:cNvPr id="33" name="Organigramme : Document 32">
              <a:extLst>
                <a:ext uri="{FF2B5EF4-FFF2-40B4-BE49-F238E27FC236}">
                  <a16:creationId xmlns:a16="http://schemas.microsoft.com/office/drawing/2014/main" id="{2EBF89CF-C30C-46FA-8BE7-1DCDE3036740}"/>
                </a:ext>
              </a:extLst>
            </p:cNvPr>
            <p:cNvSpPr/>
            <p:nvPr/>
          </p:nvSpPr>
          <p:spPr>
            <a:xfrm>
              <a:off x="3524671" y="3962419"/>
              <a:ext cx="718458" cy="575126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fr-FR" sz="3599">
                <a:solidFill>
                  <a:srgbClr val="445469"/>
                </a:solidFill>
                <a:latin typeface="Lato"/>
                <a:cs typeface="Arial" panose="020B0604020202020204" pitchFamily="34" charset="0"/>
              </a:endParaRPr>
            </a:p>
          </p:txBody>
        </p:sp>
        <p:sp>
          <p:nvSpPr>
            <p:cNvPr id="34" name="Organigramme : Document 33">
              <a:extLst>
                <a:ext uri="{FF2B5EF4-FFF2-40B4-BE49-F238E27FC236}">
                  <a16:creationId xmlns:a16="http://schemas.microsoft.com/office/drawing/2014/main" id="{1CD8D947-B240-428B-A53A-604A97C9F306}"/>
                </a:ext>
              </a:extLst>
            </p:cNvPr>
            <p:cNvSpPr/>
            <p:nvPr/>
          </p:nvSpPr>
          <p:spPr>
            <a:xfrm>
              <a:off x="3537479" y="5083017"/>
              <a:ext cx="740229" cy="582693"/>
            </a:xfrm>
            <a:prstGeom prst="flowChart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fr-FR" sz="3599" dirty="0">
                <a:solidFill>
                  <a:srgbClr val="445469"/>
                </a:solidFill>
                <a:latin typeface="Lato"/>
                <a:cs typeface="Arial" panose="020B0604020202020204" pitchFamily="34" charset="0"/>
              </a:endParaRPr>
            </a:p>
          </p:txBody>
        </p:sp>
        <p:sp>
          <p:nvSpPr>
            <p:cNvPr id="35" name="Titre 1">
              <a:extLst>
                <a:ext uri="{FF2B5EF4-FFF2-40B4-BE49-F238E27FC236}">
                  <a16:creationId xmlns:a16="http://schemas.microsoft.com/office/drawing/2014/main" id="{B61C910A-D788-47C0-9A78-931F89A01DE4}"/>
                </a:ext>
              </a:extLst>
            </p:cNvPr>
            <p:cNvSpPr txBox="1">
              <a:spLocks/>
            </p:cNvSpPr>
            <p:nvPr/>
          </p:nvSpPr>
          <p:spPr>
            <a:xfrm>
              <a:off x="3449624" y="2941857"/>
              <a:ext cx="870857" cy="409930"/>
            </a:xfrm>
            <a:prstGeom prst="rect">
              <a:avLst/>
            </a:prstGeom>
            <a:noFill/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algn="ctr" defTabSz="914217"/>
              <a:r>
                <a:rPr lang="fr-FR" sz="1400" dirty="0">
                  <a:solidFill>
                    <a:srgbClr val="445469"/>
                  </a:solidFill>
                  <a:latin typeface="Lato"/>
                </a:rPr>
                <a:t>Source 1</a:t>
              </a:r>
            </a:p>
          </p:txBody>
        </p:sp>
        <p:sp>
          <p:nvSpPr>
            <p:cNvPr id="36" name="Titre 1">
              <a:extLst>
                <a:ext uri="{FF2B5EF4-FFF2-40B4-BE49-F238E27FC236}">
                  <a16:creationId xmlns:a16="http://schemas.microsoft.com/office/drawing/2014/main" id="{2A2FF307-225B-47F6-A9B8-C516B1CAA352}"/>
                </a:ext>
              </a:extLst>
            </p:cNvPr>
            <p:cNvSpPr txBox="1">
              <a:spLocks/>
            </p:cNvSpPr>
            <p:nvPr/>
          </p:nvSpPr>
          <p:spPr>
            <a:xfrm>
              <a:off x="3462940" y="4016861"/>
              <a:ext cx="795302" cy="456545"/>
            </a:xfrm>
            <a:prstGeom prst="rect">
              <a:avLst/>
            </a:prstGeom>
            <a:noFill/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algn="ctr" defTabSz="914217"/>
              <a:r>
                <a:rPr lang="fr-FR" sz="1400" dirty="0">
                  <a:solidFill>
                    <a:srgbClr val="445469"/>
                  </a:solidFill>
                  <a:latin typeface="Lato"/>
                </a:rPr>
                <a:t>Source</a:t>
              </a:r>
            </a:p>
            <a:p>
              <a:pPr algn="ctr" defTabSz="914217"/>
              <a:r>
                <a:rPr lang="fr-FR" sz="1400" dirty="0">
                  <a:solidFill>
                    <a:srgbClr val="445469"/>
                  </a:solidFill>
                  <a:latin typeface="Lato"/>
                </a:rPr>
                <a:t>2</a:t>
              </a:r>
            </a:p>
          </p:txBody>
        </p:sp>
        <p:sp>
          <p:nvSpPr>
            <p:cNvPr id="37" name="Titre 1">
              <a:extLst>
                <a:ext uri="{FF2B5EF4-FFF2-40B4-BE49-F238E27FC236}">
                  <a16:creationId xmlns:a16="http://schemas.microsoft.com/office/drawing/2014/main" id="{69DE6605-6013-4FCB-B92C-919877292774}"/>
                </a:ext>
              </a:extLst>
            </p:cNvPr>
            <p:cNvSpPr txBox="1">
              <a:spLocks/>
            </p:cNvSpPr>
            <p:nvPr/>
          </p:nvSpPr>
          <p:spPr>
            <a:xfrm>
              <a:off x="3450389" y="5108760"/>
              <a:ext cx="870857" cy="409930"/>
            </a:xfrm>
            <a:prstGeom prst="rect">
              <a:avLst/>
            </a:prstGeom>
            <a:noFill/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algn="ctr" defTabSz="914217"/>
              <a:r>
                <a:rPr lang="fr-FR" sz="1400" dirty="0">
                  <a:solidFill>
                    <a:srgbClr val="445469"/>
                  </a:solidFill>
                  <a:latin typeface="Lato"/>
                </a:rPr>
                <a:t>Source</a:t>
              </a:r>
            </a:p>
            <a:p>
              <a:pPr algn="ctr" defTabSz="914217"/>
              <a:r>
                <a:rPr lang="fr-FR" sz="1400" dirty="0">
                  <a:solidFill>
                    <a:srgbClr val="445469"/>
                  </a:solidFill>
                  <a:latin typeface="Lato"/>
                </a:rPr>
                <a:t>n</a:t>
              </a:r>
            </a:p>
          </p:txBody>
        </p:sp>
        <p:sp>
          <p:nvSpPr>
            <p:cNvPr id="41" name="Titre 1">
              <a:extLst>
                <a:ext uri="{FF2B5EF4-FFF2-40B4-BE49-F238E27FC236}">
                  <a16:creationId xmlns:a16="http://schemas.microsoft.com/office/drawing/2014/main" id="{496FBABC-588F-4FBB-8335-3BBFAAFA8122}"/>
                </a:ext>
              </a:extLst>
            </p:cNvPr>
            <p:cNvSpPr txBox="1">
              <a:spLocks/>
            </p:cNvSpPr>
            <p:nvPr/>
          </p:nvSpPr>
          <p:spPr>
            <a:xfrm>
              <a:off x="3595121" y="6070916"/>
              <a:ext cx="4079949" cy="320934"/>
            </a:xfrm>
            <a:prstGeom prst="rect">
              <a:avLst/>
            </a:prstGeom>
            <a:noFill/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algn="ctr" defTabSz="914217"/>
              <a:r>
                <a:rPr lang="fr-FR" sz="1400" b="1" dirty="0">
                  <a:solidFill>
                    <a:schemeClr val="bg1"/>
                  </a:solidFill>
                  <a:latin typeface="Lato"/>
                </a:rPr>
                <a:t>FLUX DE DONNEES </a:t>
              </a:r>
            </a:p>
          </p:txBody>
        </p:sp>
        <p:sp>
          <p:nvSpPr>
            <p:cNvPr id="45" name="Flèche : droite 44">
              <a:extLst>
                <a:ext uri="{FF2B5EF4-FFF2-40B4-BE49-F238E27FC236}">
                  <a16:creationId xmlns:a16="http://schemas.microsoft.com/office/drawing/2014/main" id="{9BB95577-147F-4BE3-B831-5F7C39FB53FC}"/>
                </a:ext>
              </a:extLst>
            </p:cNvPr>
            <p:cNvSpPr/>
            <p:nvPr/>
          </p:nvSpPr>
          <p:spPr>
            <a:xfrm>
              <a:off x="2603612" y="2968612"/>
              <a:ext cx="322217" cy="35705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fr-FR" sz="3599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46" name="Flèche : droite 45">
              <a:extLst>
                <a:ext uri="{FF2B5EF4-FFF2-40B4-BE49-F238E27FC236}">
                  <a16:creationId xmlns:a16="http://schemas.microsoft.com/office/drawing/2014/main" id="{E0E8A3BB-0F25-4B20-961A-8E47832FB573}"/>
                </a:ext>
              </a:extLst>
            </p:cNvPr>
            <p:cNvSpPr/>
            <p:nvPr/>
          </p:nvSpPr>
          <p:spPr>
            <a:xfrm>
              <a:off x="2620258" y="4073937"/>
              <a:ext cx="322217" cy="35705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fr-FR" sz="3599" dirty="0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47" name="Flèche : droite 46">
              <a:extLst>
                <a:ext uri="{FF2B5EF4-FFF2-40B4-BE49-F238E27FC236}">
                  <a16:creationId xmlns:a16="http://schemas.microsoft.com/office/drawing/2014/main" id="{35AA5EEE-91C6-4F52-B1E2-086088AD01FF}"/>
                </a:ext>
              </a:extLst>
            </p:cNvPr>
            <p:cNvSpPr/>
            <p:nvPr/>
          </p:nvSpPr>
          <p:spPr>
            <a:xfrm>
              <a:off x="2639470" y="4788552"/>
              <a:ext cx="322217" cy="35705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fr-FR" sz="3599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52" name="Titre 1">
              <a:extLst>
                <a:ext uri="{FF2B5EF4-FFF2-40B4-BE49-F238E27FC236}">
                  <a16:creationId xmlns:a16="http://schemas.microsoft.com/office/drawing/2014/main" id="{32DA2359-76F7-4A87-B0E2-33A56C571643}"/>
                </a:ext>
              </a:extLst>
            </p:cNvPr>
            <p:cNvSpPr txBox="1">
              <a:spLocks/>
            </p:cNvSpPr>
            <p:nvPr/>
          </p:nvSpPr>
          <p:spPr>
            <a:xfrm>
              <a:off x="8231905" y="2247595"/>
              <a:ext cx="2590808" cy="309156"/>
            </a:xfrm>
            <a:prstGeom prst="rect">
              <a:avLst/>
            </a:prstGeom>
            <a:noFill/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algn="ctr" defTabSz="914217"/>
              <a:r>
                <a:rPr lang="fr-FR" sz="1600" dirty="0">
                  <a:solidFill>
                    <a:srgbClr val="C00000"/>
                  </a:solidFill>
                  <a:latin typeface="Lato"/>
                </a:rPr>
                <a:t>Déploiement des usages</a:t>
              </a:r>
            </a:p>
          </p:txBody>
        </p:sp>
        <p:sp>
          <p:nvSpPr>
            <p:cNvPr id="67" name="Flèche : droite 66">
              <a:extLst>
                <a:ext uri="{FF2B5EF4-FFF2-40B4-BE49-F238E27FC236}">
                  <a16:creationId xmlns:a16="http://schemas.microsoft.com/office/drawing/2014/main" id="{7C95EDCD-917B-426B-9955-455EDBD34B58}"/>
                </a:ext>
              </a:extLst>
            </p:cNvPr>
            <p:cNvSpPr/>
            <p:nvPr/>
          </p:nvSpPr>
          <p:spPr>
            <a:xfrm>
              <a:off x="8270856" y="2783936"/>
              <a:ext cx="322217" cy="35705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fr-FR" sz="3599">
                <a:solidFill>
                  <a:prstClr val="white"/>
                </a:solidFill>
                <a:latin typeface="Lato"/>
              </a:endParaRPr>
            </a:p>
          </p:txBody>
        </p:sp>
        <p:sp>
          <p:nvSpPr>
            <p:cNvPr id="68" name="Flèche : droite 67">
              <a:extLst>
                <a:ext uri="{FF2B5EF4-FFF2-40B4-BE49-F238E27FC236}">
                  <a16:creationId xmlns:a16="http://schemas.microsoft.com/office/drawing/2014/main" id="{FDB9B540-B38C-48BD-9D9C-142AD0F0E2D2}"/>
                </a:ext>
              </a:extLst>
            </p:cNvPr>
            <p:cNvSpPr/>
            <p:nvPr/>
          </p:nvSpPr>
          <p:spPr>
            <a:xfrm>
              <a:off x="8279822" y="3994275"/>
              <a:ext cx="322217" cy="35705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fr-FR" sz="3599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69" name="Flèche : droite 68">
              <a:extLst>
                <a:ext uri="{FF2B5EF4-FFF2-40B4-BE49-F238E27FC236}">
                  <a16:creationId xmlns:a16="http://schemas.microsoft.com/office/drawing/2014/main" id="{DAECB3F7-C415-4D72-B72B-2AA5246C7702}"/>
                </a:ext>
              </a:extLst>
            </p:cNvPr>
            <p:cNvSpPr/>
            <p:nvPr/>
          </p:nvSpPr>
          <p:spPr>
            <a:xfrm>
              <a:off x="8270857" y="5027011"/>
              <a:ext cx="322217" cy="35705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fr-FR" sz="3599">
                <a:solidFill>
                  <a:prstClr val="white"/>
                </a:solidFill>
                <a:latin typeface="Lato Light"/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CE0A9975-5E5E-4D6F-B0A7-805CFFE73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0648" y="2689424"/>
              <a:ext cx="1499746" cy="31914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B5A8F693-06B7-4BDE-A9F5-1C9B3DF6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24683" y="2653564"/>
              <a:ext cx="432854" cy="31555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BE0B4CA5-3225-451E-AC83-AA4B907F62AF}"/>
                </a:ext>
              </a:extLst>
            </p:cNvPr>
            <p:cNvGrpSpPr/>
            <p:nvPr/>
          </p:nvGrpSpPr>
          <p:grpSpPr>
            <a:xfrm>
              <a:off x="3128686" y="2519092"/>
              <a:ext cx="2770095" cy="206188"/>
              <a:chOff x="3012141" y="2223247"/>
              <a:chExt cx="2770095" cy="206188"/>
            </a:xfrm>
          </p:grpSpPr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BE7305DA-370C-43A4-9849-4D29FC0ED8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1106" y="2223248"/>
                <a:ext cx="2745382" cy="1792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>
                <a:extLst>
                  <a:ext uri="{FF2B5EF4-FFF2-40B4-BE49-F238E27FC236}">
                    <a16:creationId xmlns:a16="http://schemas.microsoft.com/office/drawing/2014/main" id="{C3A64AA7-D824-459D-8E04-0FF9B800E4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2235" y="2241176"/>
                <a:ext cx="1" cy="18825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>
                <a:extLst>
                  <a:ext uri="{FF2B5EF4-FFF2-40B4-BE49-F238E27FC236}">
                    <a16:creationId xmlns:a16="http://schemas.microsoft.com/office/drawing/2014/main" id="{E882CDB1-DA48-4D78-BBBF-288E0DC91B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2141" y="2223247"/>
                <a:ext cx="1" cy="18825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C79601EC-6A2A-4B53-B15F-E8020690A341}"/>
                </a:ext>
              </a:extLst>
            </p:cNvPr>
            <p:cNvGrpSpPr/>
            <p:nvPr/>
          </p:nvGrpSpPr>
          <p:grpSpPr>
            <a:xfrm>
              <a:off x="5898783" y="2545982"/>
              <a:ext cx="2178422" cy="170337"/>
              <a:chOff x="3012141" y="2223247"/>
              <a:chExt cx="2770095" cy="206188"/>
            </a:xfrm>
          </p:grpSpPr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EDBAC55A-E06B-4CF6-BAD3-ED86B6E10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1106" y="2223248"/>
                <a:ext cx="2745382" cy="1792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BCF6CA92-830A-4975-B6A3-CDF879E3F9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82235" y="2241176"/>
                <a:ext cx="1" cy="18825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E48B6310-A5F5-4FDA-B31E-8F9EA5A89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2141" y="2223247"/>
                <a:ext cx="1" cy="18825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DFA6B71E-CB0E-4F1E-AC31-3EBC96E7E255}"/>
                </a:ext>
              </a:extLst>
            </p:cNvPr>
            <p:cNvGrpSpPr/>
            <p:nvPr/>
          </p:nvGrpSpPr>
          <p:grpSpPr>
            <a:xfrm>
              <a:off x="5172640" y="1792959"/>
              <a:ext cx="1452284" cy="833719"/>
              <a:chOff x="5235388" y="1213786"/>
              <a:chExt cx="1237131" cy="919813"/>
            </a:xfrm>
          </p:grpSpPr>
          <p:pic>
            <p:nvPicPr>
              <p:cNvPr id="21" name="Picture 76" descr="data_cylinder_3stack_gray.png">
                <a:extLst>
                  <a:ext uri="{FF2B5EF4-FFF2-40B4-BE49-F238E27FC236}">
                    <a16:creationId xmlns:a16="http://schemas.microsoft.com/office/drawing/2014/main" id="{CC6C9244-3A80-412B-A86C-BFF0788C6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388" y="1213786"/>
                <a:ext cx="1205635" cy="9198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2" name="Titre 1">
                <a:extLst>
                  <a:ext uri="{FF2B5EF4-FFF2-40B4-BE49-F238E27FC236}">
                    <a16:creationId xmlns:a16="http://schemas.microsoft.com/office/drawing/2014/main" id="{ED09F72D-8BFD-48E7-BF87-B3BA0BBA40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2284" y="1582537"/>
                <a:ext cx="1210235" cy="409930"/>
              </a:xfrm>
              <a:prstGeom prst="rect">
                <a:avLst/>
              </a:prstGeom>
              <a:noFill/>
            </p:spPr>
            <p:txBody>
              <a:bodyPr/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itchFamily="34" charset="0"/>
                  </a:defRPr>
                </a:lvl9pPr>
              </a:lstStyle>
              <a:p>
                <a:pPr algn="ctr" defTabSz="914217"/>
                <a:r>
                  <a:rPr lang="fr-FR" sz="1600" b="1" dirty="0">
                    <a:solidFill>
                      <a:srgbClr val="445469"/>
                    </a:solidFill>
                    <a:latin typeface="Lato"/>
                  </a:rPr>
                  <a:t>Base graphe</a:t>
                </a:r>
              </a:p>
            </p:txBody>
          </p:sp>
        </p:grpSp>
        <p:pic>
          <p:nvPicPr>
            <p:cNvPr id="1026" name="Picture 2" descr="RÃ©sultat de recherche d'images pour &quot;decouverte loupe&quot;">
              <a:extLst>
                <a:ext uri="{FF2B5EF4-FFF2-40B4-BE49-F238E27FC236}">
                  <a16:creationId xmlns:a16="http://schemas.microsoft.com/office/drawing/2014/main" id="{196005F6-6594-485C-B6AE-E0F30F7F6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560" y="3851008"/>
              <a:ext cx="1089491" cy="1021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RÃ©sultat de recherche d'images pour &quot;decouverte loupe&quot;">
              <a:extLst>
                <a:ext uri="{FF2B5EF4-FFF2-40B4-BE49-F238E27FC236}">
                  <a16:creationId xmlns:a16="http://schemas.microsoft.com/office/drawing/2014/main" id="{C1D8C204-5B04-4632-9456-F4EE6B56D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006" y="3833092"/>
              <a:ext cx="1089491" cy="1021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6">
              <a:extLst>
                <a:ext uri="{FF2B5EF4-FFF2-40B4-BE49-F238E27FC236}">
                  <a16:creationId xmlns:a16="http://schemas.microsoft.com/office/drawing/2014/main" id="{DF9BC3DD-51E8-4D31-B446-A2342C45EC4F}"/>
                </a:ext>
              </a:extLst>
            </p:cNvPr>
            <p:cNvSpPr txBox="1"/>
            <p:nvPr/>
          </p:nvSpPr>
          <p:spPr>
            <a:xfrm>
              <a:off x="4282658" y="3492267"/>
              <a:ext cx="1311324" cy="554067"/>
            </a:xfrm>
            <a:prstGeom prst="rect">
              <a:avLst/>
            </a:prstGeom>
            <a:noFill/>
          </p:spPr>
          <p:txBody>
            <a:bodyPr wrap="square" lIns="121847" tIns="60923" rIns="121847" bIns="60923" rtlCol="0">
              <a:spAutoFit/>
            </a:bodyPr>
            <a:lstStyle/>
            <a:p>
              <a:pPr algn="ctr" defTabSz="914217"/>
              <a:r>
                <a:rPr lang="fr-FR" sz="1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Découverte</a:t>
              </a:r>
            </a:p>
            <a:p>
              <a:pPr algn="ctr" defTabSz="914217"/>
              <a:endParaRPr lang="fr-FR" sz="1400" b="1" dirty="0">
                <a:solidFill>
                  <a:srgbClr val="445469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4" name="TextBox 6">
              <a:extLst>
                <a:ext uri="{FF2B5EF4-FFF2-40B4-BE49-F238E27FC236}">
                  <a16:creationId xmlns:a16="http://schemas.microsoft.com/office/drawing/2014/main" id="{3D5242C8-E59D-40A5-BEB1-C27AE1C8700E}"/>
                </a:ext>
              </a:extLst>
            </p:cNvPr>
            <p:cNvSpPr txBox="1"/>
            <p:nvPr/>
          </p:nvSpPr>
          <p:spPr>
            <a:xfrm>
              <a:off x="3090353" y="2255138"/>
              <a:ext cx="2207794" cy="554067"/>
            </a:xfrm>
            <a:prstGeom prst="rect">
              <a:avLst/>
            </a:prstGeom>
            <a:noFill/>
          </p:spPr>
          <p:txBody>
            <a:bodyPr wrap="square" lIns="121847" tIns="60923" rIns="121847" bIns="60923" rtlCol="0">
              <a:spAutoFit/>
            </a:bodyPr>
            <a:lstStyle/>
            <a:p>
              <a:pPr algn="ctr" defTabSz="914217"/>
              <a:r>
                <a:rPr lang="fr-FR" sz="1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Mise en forme de l’existant</a:t>
              </a:r>
            </a:p>
          </p:txBody>
        </p:sp>
        <p:sp>
          <p:nvSpPr>
            <p:cNvPr id="85" name="TextBox 6">
              <a:extLst>
                <a:ext uri="{FF2B5EF4-FFF2-40B4-BE49-F238E27FC236}">
                  <a16:creationId xmlns:a16="http://schemas.microsoft.com/office/drawing/2014/main" id="{C189F35E-0D38-40DD-8E1E-9EB59838595F}"/>
                </a:ext>
              </a:extLst>
            </p:cNvPr>
            <p:cNvSpPr txBox="1"/>
            <p:nvPr/>
          </p:nvSpPr>
          <p:spPr>
            <a:xfrm>
              <a:off x="6308682" y="3465374"/>
              <a:ext cx="1311324" cy="338567"/>
            </a:xfrm>
            <a:prstGeom prst="rect">
              <a:avLst/>
            </a:prstGeom>
            <a:noFill/>
          </p:spPr>
          <p:txBody>
            <a:bodyPr wrap="square" lIns="121847" tIns="60923" rIns="121847" bIns="60923" rtlCol="0">
              <a:spAutoFit/>
            </a:bodyPr>
            <a:lstStyle/>
            <a:p>
              <a:pPr algn="ctr" defTabSz="914217"/>
              <a:r>
                <a:rPr lang="fr-FR" sz="1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Indexation</a:t>
              </a:r>
            </a:p>
          </p:txBody>
        </p:sp>
        <p:sp>
          <p:nvSpPr>
            <p:cNvPr id="86" name="TextBox 6">
              <a:extLst>
                <a:ext uri="{FF2B5EF4-FFF2-40B4-BE49-F238E27FC236}">
                  <a16:creationId xmlns:a16="http://schemas.microsoft.com/office/drawing/2014/main" id="{D535D565-2DA3-45F7-9620-B1466B74F718}"/>
                </a:ext>
              </a:extLst>
            </p:cNvPr>
            <p:cNvSpPr txBox="1"/>
            <p:nvPr/>
          </p:nvSpPr>
          <p:spPr>
            <a:xfrm>
              <a:off x="6174212" y="2515116"/>
              <a:ext cx="1786452" cy="338567"/>
            </a:xfrm>
            <a:prstGeom prst="rect">
              <a:avLst/>
            </a:prstGeom>
            <a:noFill/>
          </p:spPr>
          <p:txBody>
            <a:bodyPr wrap="square" lIns="121847" tIns="60923" rIns="121847" bIns="60923" rtlCol="0">
              <a:spAutoFit/>
            </a:bodyPr>
            <a:lstStyle/>
            <a:p>
              <a:pPr algn="ctr" defTabSz="914217"/>
              <a:r>
                <a:rPr lang="fr-FR" sz="1400" b="1" dirty="0">
                  <a:solidFill>
                    <a:srgbClr val="445469"/>
                  </a:solidFill>
                  <a:latin typeface="Lato Regular"/>
                  <a:cs typeface="Lato Regular"/>
                </a:rPr>
                <a:t>Finalisation</a:t>
              </a:r>
            </a:p>
          </p:txBody>
        </p:sp>
        <p:sp>
          <p:nvSpPr>
            <p:cNvPr id="53" name="Titre 1">
              <a:extLst>
                <a:ext uri="{FF2B5EF4-FFF2-40B4-BE49-F238E27FC236}">
                  <a16:creationId xmlns:a16="http://schemas.microsoft.com/office/drawing/2014/main" id="{AC817317-EB7C-4B46-A07C-83C59059AE2E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547693" y="3925547"/>
              <a:ext cx="1275808" cy="523131"/>
            </a:xfrm>
            <a:prstGeom prst="rect">
              <a:avLst/>
            </a:prstGeom>
            <a:noFill/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algn="ctr" defTabSz="914217">
                <a:lnSpc>
                  <a:spcPts val="1400"/>
                </a:lnSpc>
              </a:pPr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latin typeface="Lato"/>
                </a:rPr>
                <a:t>Hadoop Intégration</a:t>
              </a:r>
            </a:p>
          </p:txBody>
        </p:sp>
      </p:grpSp>
      <p:grpSp>
        <p:nvGrpSpPr>
          <p:cNvPr id="87" name="Group 43">
            <a:extLst>
              <a:ext uri="{FF2B5EF4-FFF2-40B4-BE49-F238E27FC236}">
                <a16:creationId xmlns:a16="http://schemas.microsoft.com/office/drawing/2014/main" id="{E29E4B2C-D1A1-4EDC-855D-07E1A650BAAC}"/>
              </a:ext>
            </a:extLst>
          </p:cNvPr>
          <p:cNvGrpSpPr/>
          <p:nvPr/>
        </p:nvGrpSpPr>
        <p:grpSpPr>
          <a:xfrm>
            <a:off x="1588" y="242340"/>
            <a:ext cx="12188825" cy="1301944"/>
            <a:chOff x="-186201" y="483017"/>
            <a:chExt cx="24546439" cy="2604555"/>
          </a:xfrm>
        </p:grpSpPr>
        <p:sp>
          <p:nvSpPr>
            <p:cNvPr id="90" name="Subtitle 2">
              <a:extLst>
                <a:ext uri="{FF2B5EF4-FFF2-40B4-BE49-F238E27FC236}">
                  <a16:creationId xmlns:a16="http://schemas.microsoft.com/office/drawing/2014/main" id="{041F2B43-BA9B-47EB-B9C7-9B6D19FE5B06}"/>
                </a:ext>
              </a:extLst>
            </p:cNvPr>
            <p:cNvSpPr txBox="1">
              <a:spLocks/>
            </p:cNvSpPr>
            <p:nvPr/>
          </p:nvSpPr>
          <p:spPr>
            <a:xfrm>
              <a:off x="-186201" y="1726467"/>
              <a:ext cx="24546439" cy="1237129"/>
            </a:xfrm>
            <a:prstGeom prst="rect">
              <a:avLst/>
            </a:prstGeom>
          </p:spPr>
          <p:txBody>
            <a:bodyPr vert="horz" lIns="108717" tIns="54359" rIns="108717" bIns="54359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>
                <a:lnSpc>
                  <a:spcPts val="1300"/>
                </a:lnSpc>
              </a:pPr>
              <a:r>
                <a:rPr lang="fr-FR" sz="1600" dirty="0">
                  <a:solidFill>
                    <a:srgbClr val="445469"/>
                  </a:solidFill>
                  <a:latin typeface="Copperplate Gothic Bold" panose="020E0705020206020404" pitchFamily="34" charset="0"/>
                  <a:cs typeface="Arial" panose="020B0604020202020204" pitchFamily="34" charset="0"/>
                </a:rPr>
                <a:t>Une solution globale de Plateforme d’Entreprise supportée par un moteur sémantique</a:t>
              </a:r>
            </a:p>
          </p:txBody>
        </p:sp>
        <p:sp>
          <p:nvSpPr>
            <p:cNvPr id="88" name="TextBox 44">
              <a:extLst>
                <a:ext uri="{FF2B5EF4-FFF2-40B4-BE49-F238E27FC236}">
                  <a16:creationId xmlns:a16="http://schemas.microsoft.com/office/drawing/2014/main" id="{42D804A1-8859-47ED-824B-1260BBCBD59E}"/>
                </a:ext>
              </a:extLst>
            </p:cNvPr>
            <p:cNvSpPr txBox="1"/>
            <p:nvPr/>
          </p:nvSpPr>
          <p:spPr>
            <a:xfrm>
              <a:off x="-23762" y="483017"/>
              <a:ext cx="24384000" cy="1200599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914217"/>
              <a:r>
                <a:rPr lang="fr-FR" sz="3600" b="1" dirty="0">
                  <a:latin typeface="Lato Regular"/>
                  <a:cs typeface="Lato Regular"/>
                </a:rPr>
                <a:t>Exploiter le sens : Data hub opérationnel</a:t>
              </a:r>
              <a:endParaRPr lang="id-ID" sz="3600" b="1" dirty="0">
                <a:latin typeface="Lato Regular"/>
                <a:cs typeface="Lato Regular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222611C-98EC-48D9-BE11-9D9E3E99B38A}"/>
                </a:ext>
              </a:extLst>
            </p:cNvPr>
            <p:cNvSpPr/>
            <p:nvPr/>
          </p:nvSpPr>
          <p:spPr>
            <a:xfrm>
              <a:off x="11412312" y="2958477"/>
              <a:ext cx="1553037" cy="1290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58" tIns="22830" rIns="45658" bIns="22830" rtlCol="0" anchor="ctr"/>
            <a:lstStyle/>
            <a:p>
              <a:pPr algn="ctr" defTabSz="914217"/>
              <a:endParaRPr lang="en-US" sz="900" dirty="0">
                <a:solidFill>
                  <a:srgbClr val="9BBB5C"/>
                </a:solidFill>
                <a:latin typeface="Open Sans Ligh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7F40C8-0F94-4C69-A8BF-29141C64AFD2}"/>
              </a:ext>
            </a:extLst>
          </p:cNvPr>
          <p:cNvSpPr/>
          <p:nvPr/>
        </p:nvSpPr>
        <p:spPr>
          <a:xfrm>
            <a:off x="3576918" y="6347012"/>
            <a:ext cx="4930588" cy="358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01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-Shape 49"/>
          <p:cNvSpPr/>
          <p:nvPr/>
        </p:nvSpPr>
        <p:spPr bwMode="auto">
          <a:xfrm rot="5400000" flipV="1">
            <a:off x="9907531" y="3189794"/>
            <a:ext cx="1111600" cy="184686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L-Shape 46"/>
          <p:cNvSpPr/>
          <p:nvPr/>
        </p:nvSpPr>
        <p:spPr bwMode="auto">
          <a:xfrm rot="5400000" flipV="1">
            <a:off x="8064397" y="2256846"/>
            <a:ext cx="1111600" cy="184686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L-Shape 33"/>
          <p:cNvSpPr/>
          <p:nvPr/>
        </p:nvSpPr>
        <p:spPr bwMode="auto">
          <a:xfrm rot="5400000">
            <a:off x="1208718" y="3187159"/>
            <a:ext cx="1111601" cy="184686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L-Shape 36"/>
          <p:cNvSpPr/>
          <p:nvPr/>
        </p:nvSpPr>
        <p:spPr bwMode="auto">
          <a:xfrm rot="5400000">
            <a:off x="3052409" y="2256603"/>
            <a:ext cx="1111600" cy="184686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 37"/>
          <p:cNvSpPr/>
          <p:nvPr/>
        </p:nvSpPr>
        <p:spPr bwMode="auto">
          <a:xfrm>
            <a:off x="3116198" y="2959836"/>
            <a:ext cx="1195826" cy="302235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algn="ctr" defTabSz="71104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solidFill>
                  <a:srgbClr val="445469"/>
                </a:solidFill>
                <a:latin typeface="Lato Regular"/>
                <a:cs typeface="Lato Regular"/>
              </a:rPr>
              <a:t>Ontologue</a:t>
            </a:r>
          </a:p>
        </p:txBody>
      </p:sp>
      <p:sp>
        <p:nvSpPr>
          <p:cNvPr id="40" name="L-Shape 39"/>
          <p:cNvSpPr/>
          <p:nvPr/>
        </p:nvSpPr>
        <p:spPr bwMode="auto">
          <a:xfrm rot="5400000">
            <a:off x="4908377" y="1325947"/>
            <a:ext cx="1111600" cy="1846868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L-Shape 42"/>
          <p:cNvSpPr/>
          <p:nvPr/>
        </p:nvSpPr>
        <p:spPr bwMode="auto">
          <a:xfrm rot="5400000" flipV="1">
            <a:off x="6351688" y="1455385"/>
            <a:ext cx="1109610" cy="158600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2E37DBD8-080F-4322-9D16-293A7174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444254" y="3617918"/>
            <a:ext cx="3303492" cy="2993645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61" name="TextBox 6">
            <a:extLst>
              <a:ext uri="{FF2B5EF4-FFF2-40B4-BE49-F238E27FC236}">
                <a16:creationId xmlns:a16="http://schemas.microsoft.com/office/drawing/2014/main" id="{B3CDDD61-53D6-476F-AFED-F050954E0E55}"/>
              </a:ext>
            </a:extLst>
          </p:cNvPr>
          <p:cNvSpPr txBox="1"/>
          <p:nvPr/>
        </p:nvSpPr>
        <p:spPr>
          <a:xfrm>
            <a:off x="1360158" y="3841880"/>
            <a:ext cx="1311324" cy="338512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Lato Regular"/>
                <a:cs typeface="Lato Regular"/>
              </a:rPr>
              <a:t>Métiers</a:t>
            </a:r>
          </a:p>
        </p:txBody>
      </p:sp>
      <p:sp>
        <p:nvSpPr>
          <p:cNvPr id="62" name="TextBox 7">
            <a:extLst>
              <a:ext uri="{FF2B5EF4-FFF2-40B4-BE49-F238E27FC236}">
                <a16:creationId xmlns:a16="http://schemas.microsoft.com/office/drawing/2014/main" id="{DAF7BB51-444F-4C12-A8E2-113F88D48428}"/>
              </a:ext>
            </a:extLst>
          </p:cNvPr>
          <p:cNvSpPr txBox="1"/>
          <p:nvPr/>
        </p:nvSpPr>
        <p:spPr>
          <a:xfrm>
            <a:off x="1094561" y="4175336"/>
            <a:ext cx="1747252" cy="984843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400" dirty="0">
                <a:latin typeface="Lato Light"/>
                <a:cs typeface="Lato Light"/>
              </a:rPr>
              <a:t>Exprime le besoin  de manière informelle et les données de tests</a:t>
            </a:r>
            <a:endParaRPr lang="fr-FR" sz="1400" b="1" dirty="0">
              <a:latin typeface="Lato Light"/>
              <a:cs typeface="Lato Light"/>
            </a:endParaRPr>
          </a:p>
        </p:txBody>
      </p:sp>
      <p:sp>
        <p:nvSpPr>
          <p:cNvPr id="67" name="TextBox 6">
            <a:extLst>
              <a:ext uri="{FF2B5EF4-FFF2-40B4-BE49-F238E27FC236}">
                <a16:creationId xmlns:a16="http://schemas.microsoft.com/office/drawing/2014/main" id="{6E99A078-43D2-424D-ADDB-33EBAB72FBD8}"/>
              </a:ext>
            </a:extLst>
          </p:cNvPr>
          <p:cNvSpPr txBox="1"/>
          <p:nvPr/>
        </p:nvSpPr>
        <p:spPr>
          <a:xfrm>
            <a:off x="1288438" y="1555876"/>
            <a:ext cx="2458808" cy="369289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Lato Regular"/>
                <a:cs typeface="Lato Regular"/>
              </a:rPr>
              <a:t>Approche agile métier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AD47487E-5286-4920-83AF-28F098F59FF4}"/>
              </a:ext>
            </a:extLst>
          </p:cNvPr>
          <p:cNvSpPr txBox="1"/>
          <p:nvPr/>
        </p:nvSpPr>
        <p:spPr>
          <a:xfrm>
            <a:off x="2923364" y="3278497"/>
            <a:ext cx="1558990" cy="1415730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400" dirty="0">
                <a:latin typeface="Lato Light"/>
                <a:cs typeface="Lato Light"/>
              </a:rPr>
              <a:t>Le problème est modélisé dans le langage métier </a:t>
            </a:r>
            <a:r>
              <a:rPr lang="fr-FR" sz="1400" dirty="0">
                <a:latin typeface="Lato Regular"/>
                <a:cs typeface="Lato Regular"/>
              </a:rPr>
              <a:t>sous forme d’ontologie</a:t>
            </a:r>
            <a:endParaRPr lang="fr-FR" sz="1400" b="1" dirty="0">
              <a:latin typeface="Lato Light"/>
              <a:cs typeface="Lato Light"/>
            </a:endParaRPr>
          </a:p>
        </p:txBody>
      </p:sp>
      <p:sp>
        <p:nvSpPr>
          <p:cNvPr id="69" name="TextBox 11">
            <a:extLst>
              <a:ext uri="{FF2B5EF4-FFF2-40B4-BE49-F238E27FC236}">
                <a16:creationId xmlns:a16="http://schemas.microsoft.com/office/drawing/2014/main" id="{A0ADE05A-3CBF-423C-A32D-F60A5EDD60B1}"/>
              </a:ext>
            </a:extLst>
          </p:cNvPr>
          <p:cNvSpPr txBox="1"/>
          <p:nvPr/>
        </p:nvSpPr>
        <p:spPr>
          <a:xfrm>
            <a:off x="4725265" y="2311356"/>
            <a:ext cx="1442453" cy="984843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400" dirty="0">
                <a:latin typeface="Lato Light"/>
                <a:cs typeface="Lato Light"/>
              </a:rPr>
              <a:t>Test de l’ontologie et amélioration itérative</a:t>
            </a:r>
            <a:endParaRPr lang="fr-FR" sz="1400" b="1" dirty="0">
              <a:latin typeface="Lato Light"/>
              <a:cs typeface="Lato Light"/>
            </a:endParaRPr>
          </a:p>
        </p:txBody>
      </p:sp>
      <p:sp>
        <p:nvSpPr>
          <p:cNvPr id="70" name="Freeform 37">
            <a:extLst>
              <a:ext uri="{FF2B5EF4-FFF2-40B4-BE49-F238E27FC236}">
                <a16:creationId xmlns:a16="http://schemas.microsoft.com/office/drawing/2014/main" id="{FFD0FCC9-5710-4397-9DDB-360F248316B5}"/>
              </a:ext>
            </a:extLst>
          </p:cNvPr>
          <p:cNvSpPr/>
          <p:nvPr/>
        </p:nvSpPr>
        <p:spPr bwMode="auto">
          <a:xfrm>
            <a:off x="4756740" y="2009576"/>
            <a:ext cx="1339260" cy="302235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algn="ctr" defTabSz="71104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solidFill>
                  <a:srgbClr val="445469"/>
                </a:solidFill>
                <a:latin typeface="Lato Regular"/>
                <a:cs typeface="Lato Regular"/>
              </a:rPr>
              <a:t>En </a:t>
            </a:r>
            <a:r>
              <a:rPr lang="fr-FR" sz="1600" b="1" dirty="0">
                <a:solidFill>
                  <a:srgbClr val="445469"/>
                </a:solidFill>
                <a:latin typeface="Lato Regular"/>
                <a:cs typeface="Lato Regular"/>
              </a:rPr>
              <a:t>commun</a:t>
            </a:r>
          </a:p>
        </p:txBody>
      </p:sp>
      <p:sp>
        <p:nvSpPr>
          <p:cNvPr id="71" name="TextBox 13">
            <a:extLst>
              <a:ext uri="{FF2B5EF4-FFF2-40B4-BE49-F238E27FC236}">
                <a16:creationId xmlns:a16="http://schemas.microsoft.com/office/drawing/2014/main" id="{15667DF9-7086-4B02-A271-489346FF5DE3}"/>
              </a:ext>
            </a:extLst>
          </p:cNvPr>
          <p:cNvSpPr txBox="1"/>
          <p:nvPr/>
        </p:nvSpPr>
        <p:spPr>
          <a:xfrm>
            <a:off x="6060140" y="2283497"/>
            <a:ext cx="1499743" cy="1200286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400" dirty="0">
                <a:latin typeface="Lato Light"/>
                <a:cs typeface="Lato Light"/>
              </a:rPr>
              <a:t>Génère une API pour être consommable par les informaticiens</a:t>
            </a:r>
            <a:endParaRPr lang="fr-FR" sz="1400" b="1" dirty="0">
              <a:latin typeface="Lato Light"/>
              <a:cs typeface="Lato Light"/>
            </a:endParaRPr>
          </a:p>
        </p:txBody>
      </p:sp>
      <p:sp>
        <p:nvSpPr>
          <p:cNvPr id="73" name="Freeform 37">
            <a:extLst>
              <a:ext uri="{FF2B5EF4-FFF2-40B4-BE49-F238E27FC236}">
                <a16:creationId xmlns:a16="http://schemas.microsoft.com/office/drawing/2014/main" id="{864B00F3-A29F-401A-8705-A1B5B58C69C5}"/>
              </a:ext>
            </a:extLst>
          </p:cNvPr>
          <p:cNvSpPr/>
          <p:nvPr/>
        </p:nvSpPr>
        <p:spPr bwMode="auto">
          <a:xfrm>
            <a:off x="6119376" y="2009577"/>
            <a:ext cx="1339260" cy="302235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algn="ctr" defTabSz="71104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solidFill>
                  <a:srgbClr val="445469"/>
                </a:solidFill>
                <a:latin typeface="Lato Regular"/>
                <a:cs typeface="Lato Regular"/>
              </a:rPr>
              <a:t>Ontologue</a:t>
            </a:r>
            <a:endParaRPr lang="fr-FR" sz="16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74" name="TextBox 6">
            <a:extLst>
              <a:ext uri="{FF2B5EF4-FFF2-40B4-BE49-F238E27FC236}">
                <a16:creationId xmlns:a16="http://schemas.microsoft.com/office/drawing/2014/main" id="{F163E401-85FD-4343-ABFC-22D8E27E0A60}"/>
              </a:ext>
            </a:extLst>
          </p:cNvPr>
          <p:cNvSpPr txBox="1"/>
          <p:nvPr/>
        </p:nvSpPr>
        <p:spPr>
          <a:xfrm>
            <a:off x="8549846" y="1528984"/>
            <a:ext cx="2458808" cy="369289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Lato Regular"/>
                <a:cs typeface="Lato Regular"/>
              </a:rPr>
              <a:t>Approche agile SI</a:t>
            </a:r>
          </a:p>
        </p:txBody>
      </p:sp>
      <p:grpSp>
        <p:nvGrpSpPr>
          <p:cNvPr id="75" name="Group 43">
            <a:extLst>
              <a:ext uri="{FF2B5EF4-FFF2-40B4-BE49-F238E27FC236}">
                <a16:creationId xmlns:a16="http://schemas.microsoft.com/office/drawing/2014/main" id="{7478C081-C0B6-4B59-8EC5-0C8D263561F8}"/>
              </a:ext>
            </a:extLst>
          </p:cNvPr>
          <p:cNvGrpSpPr/>
          <p:nvPr/>
        </p:nvGrpSpPr>
        <p:grpSpPr>
          <a:xfrm>
            <a:off x="0" y="241509"/>
            <a:ext cx="12192000" cy="1039544"/>
            <a:chOff x="-186201" y="483017"/>
            <a:chExt cx="24546439" cy="2079087"/>
          </a:xfrm>
        </p:grpSpPr>
        <p:sp>
          <p:nvSpPr>
            <p:cNvPr id="76" name="TextBox 44">
              <a:extLst>
                <a:ext uri="{FF2B5EF4-FFF2-40B4-BE49-F238E27FC236}">
                  <a16:creationId xmlns:a16="http://schemas.microsoft.com/office/drawing/2014/main" id="{CF76B31B-F20B-49DC-9C76-3E94A6133281}"/>
                </a:ext>
              </a:extLst>
            </p:cNvPr>
            <p:cNvSpPr txBox="1"/>
            <p:nvPr/>
          </p:nvSpPr>
          <p:spPr>
            <a:xfrm>
              <a:off x="-23762" y="483017"/>
              <a:ext cx="24384000" cy="120031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fr-FR" sz="3600" b="1" dirty="0">
                  <a:latin typeface="+mn-lt"/>
                  <a:cs typeface="Lato Regular"/>
                </a:rPr>
                <a:t>Approche centrée ontologie exécutable</a:t>
              </a:r>
              <a:endParaRPr lang="id-ID" sz="3600" b="1" dirty="0">
                <a:latin typeface="+mn-lt"/>
                <a:cs typeface="Lato Regular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F907C4F-5663-4B6B-9988-7FD17F65FEC3}"/>
                </a:ext>
              </a:extLst>
            </p:cNvPr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78" name="Subtitle 2">
              <a:extLst>
                <a:ext uri="{FF2B5EF4-FFF2-40B4-BE49-F238E27FC236}">
                  <a16:creationId xmlns:a16="http://schemas.microsoft.com/office/drawing/2014/main" id="{4BE76938-A8CF-4FE6-A782-E4308E0B064D}"/>
                </a:ext>
              </a:extLst>
            </p:cNvPr>
            <p:cNvSpPr txBox="1">
              <a:spLocks/>
            </p:cNvSpPr>
            <p:nvPr/>
          </p:nvSpPr>
          <p:spPr>
            <a:xfrm>
              <a:off x="-186201" y="1455535"/>
              <a:ext cx="24546439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800" dirty="0">
                  <a:solidFill>
                    <a:schemeClr val="tx1"/>
                  </a:solidFill>
                  <a:latin typeface="Copperplate Gothic Bold" panose="020E0705020206020404" pitchFamily="34" charset="0"/>
                  <a:cs typeface="Arial" panose="020B0604020202020204" pitchFamily="34" charset="0"/>
                </a:rPr>
                <a:t>Stoker ensemble les données et les relations métiers entre les données</a:t>
              </a:r>
            </a:p>
          </p:txBody>
        </p:sp>
      </p:grpSp>
      <p:sp>
        <p:nvSpPr>
          <p:cNvPr id="84" name="TextBox 15">
            <a:extLst>
              <a:ext uri="{FF2B5EF4-FFF2-40B4-BE49-F238E27FC236}">
                <a16:creationId xmlns:a16="http://schemas.microsoft.com/office/drawing/2014/main" id="{98F50A0A-DD6D-41E6-954B-28C06A71D812}"/>
              </a:ext>
            </a:extLst>
          </p:cNvPr>
          <p:cNvSpPr txBox="1"/>
          <p:nvPr/>
        </p:nvSpPr>
        <p:spPr>
          <a:xfrm>
            <a:off x="7732110" y="3219798"/>
            <a:ext cx="1770482" cy="984843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400" dirty="0">
                <a:latin typeface="Lato Light"/>
                <a:cs typeface="Lato Light"/>
              </a:rPr>
              <a:t>Ajout du code technique pour une application opérationnelle</a:t>
            </a:r>
            <a:endParaRPr lang="fr-FR" sz="1400" b="1" dirty="0">
              <a:latin typeface="Lato Light"/>
              <a:cs typeface="Lato Light"/>
            </a:endParaRPr>
          </a:p>
        </p:txBody>
      </p:sp>
      <p:sp>
        <p:nvSpPr>
          <p:cNvPr id="85" name="Freeform 37">
            <a:extLst>
              <a:ext uri="{FF2B5EF4-FFF2-40B4-BE49-F238E27FC236}">
                <a16:creationId xmlns:a16="http://schemas.microsoft.com/office/drawing/2014/main" id="{7F1BEAEC-053D-47CB-8702-AE8B3739C679}"/>
              </a:ext>
            </a:extLst>
          </p:cNvPr>
          <p:cNvSpPr/>
          <p:nvPr/>
        </p:nvSpPr>
        <p:spPr bwMode="auto">
          <a:xfrm>
            <a:off x="7768885" y="2906053"/>
            <a:ext cx="1491656" cy="302235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algn="ctr" defTabSz="71104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solidFill>
                  <a:srgbClr val="445469"/>
                </a:solidFill>
                <a:latin typeface="Lato Regular"/>
                <a:cs typeface="Lato Regular"/>
              </a:rPr>
              <a:t>Développeur</a:t>
            </a:r>
            <a:endParaRPr lang="fr-FR" sz="16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87" name="TextBox 17">
            <a:extLst>
              <a:ext uri="{FF2B5EF4-FFF2-40B4-BE49-F238E27FC236}">
                <a16:creationId xmlns:a16="http://schemas.microsoft.com/office/drawing/2014/main" id="{4731F4C9-1445-4CED-B27E-C1EFA2938787}"/>
              </a:ext>
            </a:extLst>
          </p:cNvPr>
          <p:cNvSpPr txBox="1"/>
          <p:nvPr/>
        </p:nvSpPr>
        <p:spPr>
          <a:xfrm>
            <a:off x="9489190" y="4121939"/>
            <a:ext cx="1779445" cy="984843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fr-FR" sz="1400" dirty="0">
                <a:latin typeface="Lato Light"/>
                <a:cs typeface="Lato Light"/>
              </a:rPr>
              <a:t>Concevoir et développer l’ergonomie de l’IHM</a:t>
            </a:r>
            <a:endParaRPr lang="fr-FR" sz="1400" b="1" dirty="0">
              <a:latin typeface="Lato Light"/>
              <a:cs typeface="Lato Light"/>
            </a:endParaRPr>
          </a:p>
        </p:txBody>
      </p:sp>
      <p:sp>
        <p:nvSpPr>
          <p:cNvPr id="112" name="Freeform 37">
            <a:extLst>
              <a:ext uri="{FF2B5EF4-FFF2-40B4-BE49-F238E27FC236}">
                <a16:creationId xmlns:a16="http://schemas.microsoft.com/office/drawing/2014/main" id="{51E8098D-F0EF-413C-8D1B-2ACD453DDF0A}"/>
              </a:ext>
            </a:extLst>
          </p:cNvPr>
          <p:cNvSpPr/>
          <p:nvPr/>
        </p:nvSpPr>
        <p:spPr bwMode="auto">
          <a:xfrm>
            <a:off x="9409427" y="3820454"/>
            <a:ext cx="1491656" cy="302235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algn="ctr" defTabSz="71104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solidFill>
                  <a:srgbClr val="445469"/>
                </a:solidFill>
                <a:latin typeface="Lato Regular"/>
                <a:cs typeface="Lato Regular"/>
              </a:rPr>
              <a:t>Ergonome</a:t>
            </a:r>
            <a:endParaRPr lang="fr-FR" sz="1600" b="1" dirty="0">
              <a:solidFill>
                <a:srgbClr val="445469"/>
              </a:solidFill>
              <a:latin typeface="Lato Regular"/>
              <a:cs typeface="Lato Regular"/>
            </a:endParaRPr>
          </a:p>
        </p:txBody>
      </p:sp>
      <p:sp>
        <p:nvSpPr>
          <p:cNvPr id="113" name="Freeform 37">
            <a:extLst>
              <a:ext uri="{FF2B5EF4-FFF2-40B4-BE49-F238E27FC236}">
                <a16:creationId xmlns:a16="http://schemas.microsoft.com/office/drawing/2014/main" id="{49D9567E-99F8-4CBD-A441-38B3CF8B565E}"/>
              </a:ext>
            </a:extLst>
          </p:cNvPr>
          <p:cNvSpPr/>
          <p:nvPr/>
        </p:nvSpPr>
        <p:spPr bwMode="auto">
          <a:xfrm>
            <a:off x="2743198" y="5945082"/>
            <a:ext cx="1649506" cy="5453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algn="ctr" defTabSz="71104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Lato Regular"/>
                <a:cs typeface="Lato Regular"/>
              </a:rPr>
              <a:t>Gestion native de ‘Triples’</a:t>
            </a:r>
          </a:p>
        </p:txBody>
      </p:sp>
      <p:sp>
        <p:nvSpPr>
          <p:cNvPr id="114" name="Freeform 37">
            <a:extLst>
              <a:ext uri="{FF2B5EF4-FFF2-40B4-BE49-F238E27FC236}">
                <a16:creationId xmlns:a16="http://schemas.microsoft.com/office/drawing/2014/main" id="{6DC992D2-D091-4060-B940-A1FC80895151}"/>
              </a:ext>
            </a:extLst>
          </p:cNvPr>
          <p:cNvSpPr/>
          <p:nvPr/>
        </p:nvSpPr>
        <p:spPr bwMode="auto">
          <a:xfrm>
            <a:off x="7757986" y="5819576"/>
            <a:ext cx="2255587" cy="715693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algn="ctr" defTabSz="711040">
              <a:lnSpc>
                <a:spcPts val="1600"/>
              </a:lnSpc>
              <a:defRPr/>
            </a:pP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Lato Regular"/>
                <a:cs typeface="Lato Regular"/>
              </a:rPr>
              <a:t>Graphe de données </a:t>
            </a:r>
          </a:p>
          <a:p>
            <a:pPr algn="ctr" defTabSz="711040">
              <a:lnSpc>
                <a:spcPts val="1600"/>
              </a:lnSpc>
              <a:defRPr/>
            </a:pP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Lato Regular"/>
                <a:cs typeface="Lato Regular"/>
              </a:rPr>
              <a:t>au standard RDF, </a:t>
            </a:r>
          </a:p>
          <a:p>
            <a:pPr algn="ctr" defTabSz="711040">
              <a:lnSpc>
                <a:spcPts val="1600"/>
              </a:lnSpc>
              <a:defRPr/>
            </a:pP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Lato Regular"/>
                <a:cs typeface="Lato Regular"/>
              </a:rPr>
              <a:t>requêtes SPARQL</a:t>
            </a:r>
          </a:p>
        </p:txBody>
      </p:sp>
    </p:spTree>
    <p:extLst>
      <p:ext uri="{BB962C8B-B14F-4D97-AF65-F5344CB8AC3E}">
        <p14:creationId xmlns:p14="http://schemas.microsoft.com/office/powerpoint/2010/main" val="3621763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1" grpId="0"/>
      <p:bldP spid="62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84" grpId="0"/>
      <p:bldP spid="85" grpId="0"/>
      <p:bldP spid="87" grpId="0"/>
      <p:bldP spid="112" grpId="0"/>
      <p:bldP spid="113" grpId="0"/>
      <p:bldP spid="114" grpId="0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119205</TotalTime>
  <Words>1499</Words>
  <Application>Microsoft Office PowerPoint</Application>
  <PresentationFormat>Grand écran</PresentationFormat>
  <Paragraphs>207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38" baseType="lpstr">
      <vt:lpstr>ＭＳ Ｐゴシック</vt:lpstr>
      <vt:lpstr>SimSun</vt:lpstr>
      <vt:lpstr>Arial</vt:lpstr>
      <vt:lpstr>Arial Black</vt:lpstr>
      <vt:lpstr>Arial Rounded MT Bold</vt:lpstr>
      <vt:lpstr>Bebas Neue</vt:lpstr>
      <vt:lpstr>Calibri</vt:lpstr>
      <vt:lpstr>Calibri Light</vt:lpstr>
      <vt:lpstr>Copperplate Gothic Bold</vt:lpstr>
      <vt:lpstr>Copperplate Gothic Light</vt:lpstr>
      <vt:lpstr>Gill Sans</vt:lpstr>
      <vt:lpstr>Lato</vt:lpstr>
      <vt:lpstr>Lato Light</vt:lpstr>
      <vt:lpstr>Lato Regular</vt:lpstr>
      <vt:lpstr>Open Sans</vt:lpstr>
      <vt:lpstr>Open Sans Light</vt:lpstr>
      <vt:lpstr>Raleway Light</vt:lpstr>
      <vt:lpstr>Roboto Light</vt:lpstr>
      <vt:lpstr>Roboto Regular</vt:lpstr>
      <vt:lpstr>Times New Roman</vt:lpstr>
      <vt:lpstr>Wingdings</vt:lpstr>
      <vt:lpstr>1_Thème Office</vt:lpstr>
      <vt:lpstr>Default Theme</vt:lpstr>
      <vt:lpstr>2_Thème Office</vt:lpstr>
      <vt:lpstr>1_Default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Moyen</dc:creator>
  <cp:lastModifiedBy>Moyen Pierre</cp:lastModifiedBy>
  <cp:revision>4993</cp:revision>
  <cp:lastPrinted>2018-07-19T05:45:12Z</cp:lastPrinted>
  <dcterms:created xsi:type="dcterms:W3CDTF">2012-07-30T22:21:58Z</dcterms:created>
  <dcterms:modified xsi:type="dcterms:W3CDTF">2018-11-18T16:25:04Z</dcterms:modified>
</cp:coreProperties>
</file>